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2"/>
    <p:sldId id="318" r:id="rId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0033CC"/>
    <a:srgbClr val="CC3300"/>
    <a:srgbClr val="CC0000"/>
    <a:srgbClr val="0099FF"/>
    <a:srgbClr val="00FFCC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2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20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7" d="100"/>
          <a:sy n="127" d="100"/>
        </p:scale>
        <p:origin x="3540" y="1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E4FA5C3B-143B-4948-9DBF-31B0708468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249226B-3ABB-4D77-8554-9FEB3648050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CBD63-E661-4765-97C0-C2F3D1D420AC}" type="datetimeFigureOut">
              <a:rPr lang="nl-NL" smtClean="0"/>
              <a:t>3-8-2021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68B0E91-24F1-461D-83BE-368C9013B2E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E59BF74-90E2-4119-84D6-F6EF7E8EB9E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63316E-D2F8-464E-8A2E-1F74911CE62C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538147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161E0-7895-4CE2-A2B7-5953D1505BF4}" type="datetimeFigureOut">
              <a:rPr lang="nl-NL" smtClean="0"/>
              <a:t>3-8-2021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70A734-641D-4A42-B489-81F59AC30068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0911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4fcd140259_2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Google Shape;582;g4fcd140259_2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keep in mind: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b="1">
                <a:solidFill>
                  <a:schemeClr val="dk1"/>
                </a:solidFill>
              </a:rPr>
              <a:t>Is the person you are writing your valueprop for: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</a:rPr>
              <a:t>- Still unaware of their problem?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</a:rPr>
              <a:t>- Aware of a problem but unaware of a solution?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</a:rPr>
              <a:t>- Aware of solutions, but looking for the best one?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</a:rPr>
              <a:t>- Aware of your great product, but still undecided?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0858565-FBA4-4857-893D-2AD4A898D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600"/>
            </a:lvl1pPr>
          </a:lstStyle>
          <a:p>
            <a:fld id="{7BC4C851-FC68-4CA4-901E-DD48431E05DE}" type="datetime1">
              <a:rPr lang="nl-NL" sz="600" smtClean="0"/>
              <a:t>3-8-2021</a:t>
            </a:fld>
            <a:endParaRPr lang="nl-NL" sz="600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43319F6-E631-4483-8A10-3E6AB1925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600"/>
            </a:lvl1pPr>
          </a:lstStyle>
          <a:p>
            <a:r>
              <a:rPr lang="nl-NL" dirty="0"/>
              <a:t>Hans Rood</a:t>
            </a:r>
            <a:endParaRPr lang="nl-NL" sz="6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C1D7400-3742-4134-9911-67F89191C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600"/>
            </a:lvl1pPr>
          </a:lstStyle>
          <a:p>
            <a:fld id="{831AE655-56B5-435B-AFB6-0B3A35B77F17}" type="slidenum">
              <a:rPr lang="nl-NL" smtClean="0"/>
              <a:pPr/>
              <a:t>‹nr.›</a:t>
            </a:fld>
            <a:endParaRPr lang="nl-NL" sz="6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23EA7D1-D85E-40CA-B5E4-A5A2807A9E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" y="1041092"/>
            <a:ext cx="12192000" cy="4091020"/>
          </a:xfrm>
          <a:prstGeom prst="rect">
            <a:avLst/>
          </a:prstGeom>
        </p:spPr>
      </p:pic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6BCA480D-59E5-4BEC-9C7C-3C84B5EC785B}"/>
              </a:ext>
            </a:extLst>
          </p:cNvPr>
          <p:cNvSpPr/>
          <p:nvPr userDrawn="1"/>
        </p:nvSpPr>
        <p:spPr>
          <a:xfrm>
            <a:off x="710378" y="4883446"/>
            <a:ext cx="10724538" cy="933462"/>
          </a:xfrm>
          <a:prstGeom prst="roundRect">
            <a:avLst/>
          </a:prstGeom>
          <a:solidFill>
            <a:srgbClr val="4472C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dirty="0"/>
              <a:t>Subject:</a:t>
            </a:r>
          </a:p>
        </p:txBody>
      </p:sp>
    </p:spTree>
    <p:extLst>
      <p:ext uri="{BB962C8B-B14F-4D97-AF65-F5344CB8AC3E}">
        <p14:creationId xmlns:p14="http://schemas.microsoft.com/office/powerpoint/2010/main" val="1012234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8D246AB-702A-4760-91BF-6234ACEACD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88C1310-0308-40C0-A36A-4E81433E5E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2A74E7E-FCAB-4DE2-B50B-BB3D6F8B4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E5817-4741-4738-B9CE-AE3957068898}" type="datetime1">
              <a:rPr lang="nl-NL" smtClean="0"/>
              <a:t>3-8-2021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86BFF31-9E53-4EF5-89C9-5149624F5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672BDBC-2050-42E9-A548-5F7B54B47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EAD2F452-7B9E-42EB-920C-02390769B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4472C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8661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C65AB15-AB87-4EAB-8A62-C437C3200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259" y="1235694"/>
            <a:ext cx="11609443" cy="50864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F10E24F-7620-4471-9E6E-B970B4B655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290" y="650383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2FFA286-E793-42B1-B209-0532C4A92C95}" type="datetime1">
              <a:rPr lang="nl-NL" smtClean="0"/>
              <a:t>3-8-2021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FD95F5D-F5C9-4DA4-8DD4-6B85B42F1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3998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Hans Rood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D0A8519-9477-41A4-9C92-14D4E8621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6673" y="6493998"/>
            <a:ext cx="2743200" cy="365125"/>
          </a:xfrm>
        </p:spPr>
        <p:txBody>
          <a:bodyPr/>
          <a:lstStyle/>
          <a:p>
            <a:r>
              <a:rPr lang="nl-NL" dirty="0"/>
              <a:t> </a:t>
            </a:r>
            <a:fld id="{831AE655-56B5-435B-AFB6-0B3A35B77F17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titel 1">
            <a:extLst>
              <a:ext uri="{FF2B5EF4-FFF2-40B4-BE49-F238E27FC236}">
                <a16:creationId xmlns:a16="http://schemas.microsoft.com/office/drawing/2014/main" id="{1178A770-7611-4333-A04D-A9D4F9420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nl-NL" sz="4400" kern="1200" dirty="0">
                <a:solidFill>
                  <a:srgbClr val="4472C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7664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6FB71B-966D-4F29-B777-C4B4F294E3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4472C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8E282F6-C691-4E6F-A1B3-13A7411C64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5FC5EDA-9AC7-4585-99E6-DBBC57ABC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600"/>
            </a:lvl1pPr>
          </a:lstStyle>
          <a:p>
            <a:fld id="{39337068-D56B-40CA-9C95-9B8F8F028145}" type="datetime1">
              <a:rPr lang="nl-NL" smtClean="0"/>
              <a:pPr/>
              <a:t>3-8-2021</a:t>
            </a:fld>
            <a:endParaRPr lang="nl-NL" sz="60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8C9806F-A648-4AED-AC48-FD82BD841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600"/>
            </a:lvl1pPr>
          </a:lstStyle>
          <a:p>
            <a:r>
              <a:rPr lang="nl-NL" dirty="0"/>
              <a:t>Hans Rood</a:t>
            </a:r>
            <a:endParaRPr lang="nl-NL" sz="60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9D80A5A-B77A-403A-92EC-59BF64802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600"/>
            </a:lvl1pPr>
          </a:lstStyle>
          <a:p>
            <a:fld id="{831AE655-56B5-435B-AFB6-0B3A35B77F17}" type="slidenum">
              <a:rPr lang="nl-NL" smtClean="0"/>
              <a:pPr/>
              <a:t>‹nr.›</a:t>
            </a:fld>
            <a:endParaRPr lang="nl-NL" sz="600" dirty="0"/>
          </a:p>
        </p:txBody>
      </p:sp>
    </p:spTree>
    <p:extLst>
      <p:ext uri="{BB962C8B-B14F-4D97-AF65-F5344CB8AC3E}">
        <p14:creationId xmlns:p14="http://schemas.microsoft.com/office/powerpoint/2010/main" val="388363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394D08-28E2-4D74-BD2E-544FD0645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4472C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0D028C5-3CBD-476D-9DDC-81E3D7A755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C4C71DC-E40B-4B38-B5D5-420022C78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52499-EC7C-4054-8297-B91F027370CE}" type="datetime1">
              <a:rPr lang="nl-NL" smtClean="0"/>
              <a:t>3-8-2021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535D631-D83A-455B-A17D-58DD67428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FFECD40-258F-4A68-BEA2-EB817DC81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623175D2-52DA-4193-984C-B0B010EBC5B5}"/>
              </a:ext>
            </a:extLst>
          </p:cNvPr>
          <p:cNvSpPr txBox="1">
            <a:spLocks/>
          </p:cNvSpPr>
          <p:nvPr userDrawn="1"/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C0000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NL" sz="4400" kern="1200" dirty="0">
                <a:solidFill>
                  <a:srgbClr val="4472C4"/>
                </a:solidFill>
                <a:latin typeface="+mn-lt"/>
                <a:ea typeface="+mj-ea"/>
                <a:cs typeface="+mj-cs"/>
              </a:rPr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691106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F862DC9-FF31-404E-BBAA-E0C628846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1EA8C5C-71C1-4EDD-89BA-4E6A57B97E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539B973-1174-4F59-9398-F7B20366C4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6D6D8A8-7F6E-441D-911C-69A4FC337B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0A9B66F-51C3-4017-8C55-E7FDB06D3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31771-4B58-420F-8FA7-B2794AF7D56D}" type="datetime1">
              <a:rPr lang="nl-NL" smtClean="0"/>
              <a:t>3-8-2021</a:t>
            </a:fld>
            <a:endParaRPr lang="nl-NL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DA44E22-1680-4456-A146-810F2D181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948042B-8CA2-4011-A07D-0B5A7CEB9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1" name="Tijdelijke aanduiding voor titel 1">
            <a:extLst>
              <a:ext uri="{FF2B5EF4-FFF2-40B4-BE49-F238E27FC236}">
                <a16:creationId xmlns:a16="http://schemas.microsoft.com/office/drawing/2014/main" id="{90DDA5EB-51F6-495F-8653-CD2167415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nl-NL" sz="4400" kern="1200" dirty="0">
                <a:solidFill>
                  <a:srgbClr val="4472C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47925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E590328-7714-41DE-B7BE-A6E00AE19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2665C-A613-4950-99BB-1CE57FD2CA32}" type="datetime1">
              <a:rPr lang="nl-NL" smtClean="0"/>
              <a:t>3-8-2021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46769F2-2680-48AA-832D-D8D0D0103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A3CE990-56E1-470B-8BDC-81C451CCC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8751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1080000" y="480000"/>
            <a:ext cx="1013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92" name="Google Shape;92;p19"/>
          <p:cNvSpPr txBox="1">
            <a:spLocks noGrp="1"/>
          </p:cNvSpPr>
          <p:nvPr>
            <p:ph type="body" idx="1"/>
          </p:nvPr>
        </p:nvSpPr>
        <p:spPr>
          <a:xfrm>
            <a:off x="1080000" y="1536633"/>
            <a:ext cx="101364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80984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D9BA5B4-E9CA-4C30-89B2-23592630B1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9770" y="64437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fld id="{F05B1554-EC36-4760-A0E0-301488686A5E}" type="datetime1">
              <a:rPr lang="nl-NL" smtClean="0"/>
              <a:pPr/>
              <a:t>3-8-2021</a:t>
            </a:fld>
            <a:endParaRPr lang="nl-NL" sz="60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E2DE1C8-D8EF-4628-8699-2603BFAB4F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45970" y="644371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Hans Rood</a:t>
            </a:r>
            <a:endParaRPr lang="nl-NL" sz="60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E3C3383-C722-4F1E-9BE1-5A268E589F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3770" y="64437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831AE655-56B5-435B-AFB6-0B3A35B77F17}" type="slidenum">
              <a:rPr lang="nl-NL" smtClean="0"/>
              <a:pPr/>
              <a:t>‹nr.›</a:t>
            </a:fld>
            <a:endParaRPr lang="nl-NL" sz="6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EB1F3AE-452E-4D4C-91F6-C70D4B3D83BD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978" y="179506"/>
            <a:ext cx="1080000" cy="14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164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2" r:id="rId2"/>
    <p:sldLayoutId id="2147483650" r:id="rId3"/>
    <p:sldLayoutId id="2147483649" r:id="rId4"/>
    <p:sldLayoutId id="2147483651" r:id="rId5"/>
    <p:sldLayoutId id="2147483653" r:id="rId6"/>
    <p:sldLayoutId id="2147483654" r:id="rId7"/>
    <p:sldLayoutId id="2147483656" r:id="rId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C00000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Ø"/>
        <a:defRPr sz="2800" kern="1200">
          <a:solidFill>
            <a:srgbClr val="0033CC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33C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14284187-6FDA-4176-9B44-46FCB28DBF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3" y="812605"/>
            <a:ext cx="12192000" cy="4270672"/>
          </a:xfrm>
          <a:prstGeom prst="rect">
            <a:avLst/>
          </a:prstGeom>
        </p:spPr>
      </p:pic>
      <p:sp>
        <p:nvSpPr>
          <p:cNvPr id="22" name="Tijdelijke aanduiding voor datum 21">
            <a:extLst>
              <a:ext uri="{FF2B5EF4-FFF2-40B4-BE49-F238E27FC236}">
                <a16:creationId xmlns:a16="http://schemas.microsoft.com/office/drawing/2014/main" id="{49523D46-C9D7-440A-80EC-7563295E3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D41D7-2B7D-4E7D-81FE-68984C50B7C2}" type="datetime1">
              <a:rPr lang="nl-NL" sz="600" smtClean="0"/>
              <a:t>3-8-2021</a:t>
            </a:fld>
            <a:endParaRPr lang="nl-NL" sz="600" dirty="0"/>
          </a:p>
        </p:txBody>
      </p:sp>
      <p:sp>
        <p:nvSpPr>
          <p:cNvPr id="23" name="Tijdelijke aanduiding voor dianummer 22">
            <a:extLst>
              <a:ext uri="{FF2B5EF4-FFF2-40B4-BE49-F238E27FC236}">
                <a16:creationId xmlns:a16="http://schemas.microsoft.com/office/drawing/2014/main" id="{6DF46A1E-AE77-4FEE-8A10-A424FCCF3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z="600" smtClean="0"/>
              <a:t>1</a:t>
            </a:fld>
            <a:endParaRPr lang="nl-NL" sz="600" dirty="0"/>
          </a:p>
        </p:txBody>
      </p:sp>
      <p:sp>
        <p:nvSpPr>
          <p:cNvPr id="24" name="Tijdelijke aanduiding voor voettekst 23">
            <a:extLst>
              <a:ext uri="{FF2B5EF4-FFF2-40B4-BE49-F238E27FC236}">
                <a16:creationId xmlns:a16="http://schemas.microsoft.com/office/drawing/2014/main" id="{944434FB-C8A0-4E70-875D-B31F7C07F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z="600" dirty="0"/>
              <a:t>Hans Rood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3EB013B-6157-40DB-AA43-C80EBA6A8E57}"/>
              </a:ext>
            </a:extLst>
          </p:cNvPr>
          <p:cNvSpPr txBox="1"/>
          <p:nvPr/>
        </p:nvSpPr>
        <p:spPr>
          <a:xfrm>
            <a:off x="823447" y="4864116"/>
            <a:ext cx="9337429" cy="818929"/>
          </a:xfrm>
          <a:prstGeom prst="rect">
            <a:avLst/>
          </a:prstGeom>
          <a:solidFill>
            <a:srgbClr val="4472C4"/>
          </a:solidFill>
          <a:ln w="38100">
            <a:solidFill>
              <a:schemeClr val="bg1"/>
            </a:solidFill>
          </a:ln>
        </p:spPr>
        <p:txBody>
          <a:bodyPr wrap="none" rtlCol="0" anchor="ctr">
            <a:no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Value Map Canvas &lt;subject&gt;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373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76"/>
          <p:cNvSpPr/>
          <p:nvPr/>
        </p:nvSpPr>
        <p:spPr>
          <a:xfrm>
            <a:off x="201600" y="958852"/>
            <a:ext cx="3918116" cy="3152748"/>
          </a:xfrm>
          <a:prstGeom prst="rect">
            <a:avLst/>
          </a:prstGeom>
          <a:gradFill>
            <a:gsLst>
              <a:gs pos="66000">
                <a:schemeClr val="accent2">
                  <a:lumMod val="20000"/>
                  <a:lumOff val="80000"/>
                </a:schemeClr>
              </a:gs>
              <a:gs pos="39000">
                <a:schemeClr val="accent2">
                  <a:lumMod val="20000"/>
                  <a:lumOff val="80000"/>
                </a:schemeClr>
              </a:gs>
              <a:gs pos="0">
                <a:schemeClr val="accent2"/>
              </a:gs>
              <a:gs pos="56000">
                <a:schemeClr val="bg1"/>
              </a:gs>
              <a:gs pos="100000">
                <a:schemeClr val="accent2"/>
              </a:gs>
            </a:gsLst>
            <a:lin ang="2700000" scaled="1"/>
          </a:gra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Ins="90000" rtlCol="0" anchor="t"/>
          <a:lstStyle/>
          <a:p>
            <a:r>
              <a:rPr lang="nl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rPr>
              <a:t>Gain Creators</a:t>
            </a:r>
          </a:p>
          <a:p>
            <a:r>
              <a:rPr lang="nl" sz="80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rPr>
              <a:t>[</a:t>
            </a:r>
            <a:r>
              <a:rPr lang="nl" sz="80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rPr>
              <a:t>How does your product/service create customer gains?]</a:t>
            </a:r>
          </a:p>
          <a:p>
            <a:endParaRPr sz="800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  <a:sym typeface="Titillium Web"/>
            </a:endParaRPr>
          </a:p>
        </p:txBody>
      </p:sp>
      <p:sp>
        <p:nvSpPr>
          <p:cNvPr id="585" name="Google Shape;585;p76"/>
          <p:cNvSpPr txBox="1">
            <a:spLocks noGrp="1"/>
          </p:cNvSpPr>
          <p:nvPr>
            <p:ph type="title"/>
          </p:nvPr>
        </p:nvSpPr>
        <p:spPr>
          <a:xfrm>
            <a:off x="77009" y="147202"/>
            <a:ext cx="101364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nl" dirty="0">
                <a:solidFill>
                  <a:srgbClr val="4472C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Value Map Canvas &lt;subject&gt;</a:t>
            </a:r>
            <a:endParaRPr dirty="0">
              <a:solidFill>
                <a:srgbClr val="4472C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86" name="Google Shape;586;p76"/>
          <p:cNvSpPr/>
          <p:nvPr/>
        </p:nvSpPr>
        <p:spPr>
          <a:xfrm>
            <a:off x="201600" y="4207700"/>
            <a:ext cx="8132232" cy="2222597"/>
          </a:xfrm>
          <a:prstGeom prst="rect">
            <a:avLst/>
          </a:prstGeom>
          <a:gradFill>
            <a:gsLst>
              <a:gs pos="72000">
                <a:srgbClr val="FFF0C0"/>
              </a:gs>
              <a:gs pos="45000">
                <a:srgbClr val="FFE080"/>
              </a:gs>
              <a:gs pos="0">
                <a:srgbClr val="FFC000"/>
              </a:gs>
              <a:gs pos="56000">
                <a:schemeClr val="bg1"/>
              </a:gs>
              <a:gs pos="100000">
                <a:srgbClr val="FFC000"/>
              </a:gs>
            </a:gsLst>
            <a:lin ang="2700000" scaled="1"/>
          </a:gradFill>
          <a:ln w="38100">
            <a:solidFill>
              <a:srgbClr val="E6A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" dirty="0">
                <a:solidFill>
                  <a:srgbClr val="B48900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rPr>
              <a:t>Products/Services</a:t>
            </a:r>
          </a:p>
          <a:p>
            <a:r>
              <a:rPr lang="nl" sz="800" dirty="0">
                <a:solidFill>
                  <a:srgbClr val="B48900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rPr>
              <a:t>[</a:t>
            </a:r>
            <a:r>
              <a:rPr lang="nl" sz="800" dirty="0">
                <a:solidFill>
                  <a:srgbClr val="B48900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rPr>
              <a:t>List the products and services your value proposition builds on]</a:t>
            </a:r>
          </a:p>
          <a:p>
            <a:endParaRPr sz="800" dirty="0">
              <a:solidFill>
                <a:srgbClr val="B48900"/>
              </a:solidFill>
              <a:latin typeface="Verdana" panose="020B0604030504040204" pitchFamily="34" charset="0"/>
              <a:ea typeface="Verdana" panose="020B0604030504040204" pitchFamily="34" charset="0"/>
              <a:sym typeface="Titillium Web"/>
            </a:endParaRPr>
          </a:p>
        </p:txBody>
      </p:sp>
      <p:sp>
        <p:nvSpPr>
          <p:cNvPr id="587" name="Google Shape;587;p76"/>
          <p:cNvSpPr/>
          <p:nvPr/>
        </p:nvSpPr>
        <p:spPr>
          <a:xfrm>
            <a:off x="4231071" y="961600"/>
            <a:ext cx="4102761" cy="3150000"/>
          </a:xfrm>
          <a:prstGeom prst="rect">
            <a:avLst/>
          </a:prstGeom>
          <a:gradFill>
            <a:gsLst>
              <a:gs pos="71000">
                <a:srgbClr val="80D8F8"/>
              </a:gs>
              <a:gs pos="43000">
                <a:srgbClr val="80D8F8"/>
              </a:gs>
              <a:gs pos="0">
                <a:srgbClr val="00B0F0"/>
              </a:gs>
              <a:gs pos="56000">
                <a:schemeClr val="bg1"/>
              </a:gs>
              <a:gs pos="100000">
                <a:srgbClr val="00B0F0"/>
              </a:gs>
            </a:gsLst>
            <a:lin ang="2700000" scaled="1"/>
          </a:gra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" dirty="0">
                <a:solidFill>
                  <a:srgbClr val="005776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rPr>
              <a:t>Pain Relievers</a:t>
            </a:r>
          </a:p>
          <a:p>
            <a:r>
              <a:rPr lang="nl" sz="800" dirty="0">
                <a:solidFill>
                  <a:srgbClr val="005776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rPr>
              <a:t>[</a:t>
            </a:r>
            <a:r>
              <a:rPr lang="nl" sz="800" dirty="0">
                <a:solidFill>
                  <a:srgbClr val="005776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rPr>
              <a:t>How does your product/service reduce the pain?]</a:t>
            </a:r>
          </a:p>
          <a:p>
            <a:endParaRPr sz="800" dirty="0">
              <a:solidFill>
                <a:srgbClr val="005776"/>
              </a:solidFill>
              <a:latin typeface="Verdana" panose="020B0604030504040204" pitchFamily="34" charset="0"/>
              <a:ea typeface="Verdana" panose="020B0604030504040204" pitchFamily="34" charset="0"/>
              <a:sym typeface="Titillium Web"/>
            </a:endParaRPr>
          </a:p>
        </p:txBody>
      </p:sp>
      <p:sp>
        <p:nvSpPr>
          <p:cNvPr id="591" name="Google Shape;591;p76"/>
          <p:cNvSpPr txBox="1"/>
          <p:nvPr/>
        </p:nvSpPr>
        <p:spPr>
          <a:xfrm>
            <a:off x="8434816" y="958852"/>
            <a:ext cx="3437600" cy="5471445"/>
          </a:xfrm>
          <a:prstGeom prst="rect">
            <a:avLst/>
          </a:prstGeom>
          <a:gradFill>
            <a:gsLst>
              <a:gs pos="0">
                <a:srgbClr val="C00000"/>
              </a:gs>
              <a:gs pos="56000">
                <a:schemeClr val="bg1"/>
              </a:gs>
              <a:gs pos="100000">
                <a:srgbClr val="C00000"/>
              </a:gs>
            </a:gsLst>
            <a:lin ang="2700000" scaled="1"/>
          </a:gradFill>
          <a:ln w="3810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Ins="90000" rtlCol="0" anchor="ctr"/>
          <a:lstStyle>
            <a:defPPr>
              <a:defRPr lang="nl-NL"/>
            </a:defPPr>
            <a:lvl1pPr algn="ctr">
              <a:defRPr>
                <a:solidFill>
                  <a:srgbClr val="C00000"/>
                </a:solidFill>
                <a:latin typeface="Bahnschrift" panose="020B0502040204020203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nl" dirty="0">
                <a:latin typeface="Verdana" panose="020B0604030504040204" pitchFamily="34" charset="0"/>
                <a:ea typeface="Verdana" panose="020B0604030504040204" pitchFamily="34" charset="0"/>
                <a:sym typeface="Titillium Web"/>
              </a:rPr>
              <a:t>Key learnings: </a:t>
            </a:r>
            <a:endParaRPr dirty="0">
              <a:latin typeface="Verdana" panose="020B0604030504040204" pitchFamily="34" charset="0"/>
              <a:ea typeface="Verdana" panose="020B0604030504040204" pitchFamily="34" charset="0"/>
              <a:sym typeface="Titillium Web"/>
            </a:endParaRPr>
          </a:p>
          <a:p>
            <a:endParaRPr dirty="0">
              <a:latin typeface="Verdana" panose="020B0604030504040204" pitchFamily="34" charset="0"/>
              <a:ea typeface="Verdana" panose="020B0604030504040204" pitchFamily="34" charset="0"/>
              <a:sym typeface="Titillium Web"/>
            </a:endParaRPr>
          </a:p>
          <a:p>
            <a:r>
              <a:rPr lang="nl" dirty="0">
                <a:latin typeface="Verdana" panose="020B0604030504040204" pitchFamily="34" charset="0"/>
                <a:ea typeface="Verdana" panose="020B0604030504040204" pitchFamily="34" charset="0"/>
                <a:sym typeface="Titillium Web"/>
              </a:rPr>
              <a:t>We assumed that…</a:t>
            </a:r>
            <a:endParaRPr dirty="0">
              <a:latin typeface="Verdana" panose="020B0604030504040204" pitchFamily="34" charset="0"/>
              <a:ea typeface="Verdana" panose="020B0604030504040204" pitchFamily="34" charset="0"/>
              <a:sym typeface="Titillium Web"/>
            </a:endParaRPr>
          </a:p>
          <a:p>
            <a:r>
              <a:rPr lang="nl" dirty="0">
                <a:latin typeface="Verdana" panose="020B0604030504040204" pitchFamily="34" charset="0"/>
                <a:ea typeface="Verdana" panose="020B0604030504040204" pitchFamily="34" charset="0"/>
                <a:sym typeface="Titillium Web"/>
              </a:rPr>
              <a:t>Based on … we… </a:t>
            </a:r>
            <a:endParaRPr dirty="0">
              <a:latin typeface="Verdana" panose="020B0604030504040204" pitchFamily="34" charset="0"/>
              <a:ea typeface="Verdana" panose="020B0604030504040204" pitchFamily="34" charset="0"/>
              <a:sym typeface="Titillium Web"/>
            </a:endParaRPr>
          </a:p>
          <a:p>
            <a:endParaRPr dirty="0">
              <a:latin typeface="Verdana" panose="020B0604030504040204" pitchFamily="34" charset="0"/>
              <a:ea typeface="Verdana" panose="020B0604030504040204" pitchFamily="34" charset="0"/>
              <a:sym typeface="Titillium Web"/>
            </a:endParaRPr>
          </a:p>
          <a:p>
            <a:r>
              <a:rPr lang="nl" dirty="0">
                <a:latin typeface="Verdana" panose="020B0604030504040204" pitchFamily="34" charset="0"/>
                <a:ea typeface="Verdana" panose="020B0604030504040204" pitchFamily="34" charset="0"/>
                <a:sym typeface="Titillium Web"/>
              </a:rPr>
              <a:t>Later we learned that..</a:t>
            </a:r>
            <a:endParaRPr dirty="0">
              <a:latin typeface="Verdana" panose="020B0604030504040204" pitchFamily="34" charset="0"/>
              <a:ea typeface="Verdana" panose="020B0604030504040204" pitchFamily="34" charset="0"/>
              <a:sym typeface="Titillium Web"/>
            </a:endParaRPr>
          </a:p>
          <a:p>
            <a:r>
              <a:rPr lang="nl" dirty="0">
                <a:latin typeface="Verdana" panose="020B0604030504040204" pitchFamily="34" charset="0"/>
                <a:ea typeface="Verdana" panose="020B0604030504040204" pitchFamily="34" charset="0"/>
                <a:sym typeface="Titillium Web"/>
              </a:rPr>
              <a:t>Hence we...</a:t>
            </a:r>
            <a:endParaRPr dirty="0">
              <a:latin typeface="Verdana" panose="020B0604030504040204" pitchFamily="34" charset="0"/>
              <a:ea typeface="Verdana" panose="020B0604030504040204" pitchFamily="34" charset="0"/>
              <a:sym typeface="Titillium Web"/>
            </a:endParaRPr>
          </a:p>
        </p:txBody>
      </p:sp>
      <p:sp>
        <p:nvSpPr>
          <p:cNvPr id="7" name="Tijdelijke aanduiding voor datum 21">
            <a:extLst>
              <a:ext uri="{FF2B5EF4-FFF2-40B4-BE49-F238E27FC236}">
                <a16:creationId xmlns:a16="http://schemas.microsoft.com/office/drawing/2014/main" id="{7DA3373F-099C-449D-A0DC-F75F2CED579C}"/>
              </a:ext>
            </a:extLst>
          </p:cNvPr>
          <p:cNvSpPr txBox="1">
            <a:spLocks/>
          </p:cNvSpPr>
          <p:nvPr/>
        </p:nvSpPr>
        <p:spPr>
          <a:xfrm>
            <a:off x="159770" y="6443715"/>
            <a:ext cx="2743200" cy="206468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DD41D7-2B7D-4E7D-81FE-68984C50B7C2}" type="datetime1">
              <a:rPr lang="nl-NL" sz="600" smtClean="0"/>
              <a:pPr/>
              <a:t>3-8-2021</a:t>
            </a:fld>
            <a:endParaRPr lang="nl-NL" sz="600" dirty="0"/>
          </a:p>
        </p:txBody>
      </p:sp>
      <p:sp>
        <p:nvSpPr>
          <p:cNvPr id="8" name="Tijdelijke aanduiding voor dianummer 22">
            <a:extLst>
              <a:ext uri="{FF2B5EF4-FFF2-40B4-BE49-F238E27FC236}">
                <a16:creationId xmlns:a16="http://schemas.microsoft.com/office/drawing/2014/main" id="{A440D41D-0321-473A-88EF-0D3364F9D13C}"/>
              </a:ext>
            </a:extLst>
          </p:cNvPr>
          <p:cNvSpPr txBox="1">
            <a:spLocks/>
          </p:cNvSpPr>
          <p:nvPr/>
        </p:nvSpPr>
        <p:spPr>
          <a:xfrm>
            <a:off x="9303770" y="6443714"/>
            <a:ext cx="2743200" cy="206469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31AE655-56B5-435B-AFB6-0B3A35B77F17}" type="slidenum">
              <a:rPr lang="nl-NL" sz="600" smtClean="0"/>
              <a:pPr algn="r"/>
              <a:t>2</a:t>
            </a:fld>
            <a:endParaRPr lang="nl-NL" sz="600" dirty="0"/>
          </a:p>
        </p:txBody>
      </p:sp>
      <p:sp>
        <p:nvSpPr>
          <p:cNvPr id="9" name="Tijdelijke aanduiding voor voettekst 23">
            <a:extLst>
              <a:ext uri="{FF2B5EF4-FFF2-40B4-BE49-F238E27FC236}">
                <a16:creationId xmlns:a16="http://schemas.microsoft.com/office/drawing/2014/main" id="{E107860D-5988-45EB-835D-93B1FDF9E89B}"/>
              </a:ext>
            </a:extLst>
          </p:cNvPr>
          <p:cNvSpPr txBox="1">
            <a:spLocks/>
          </p:cNvSpPr>
          <p:nvPr/>
        </p:nvSpPr>
        <p:spPr>
          <a:xfrm>
            <a:off x="4045970" y="6443714"/>
            <a:ext cx="4114800" cy="206469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600" dirty="0"/>
              <a:t>Hans Rood</a:t>
            </a: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773ECBB0-CCF0-4799-82EA-FCD8897067F6}" vid="{E0BA66DD-71ED-47F7-822B-905F292A2CD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Red Harbour</Template>
  <TotalTime>28</TotalTime>
  <Words>136</Words>
  <Application>Microsoft Office PowerPoint</Application>
  <PresentationFormat>Breedbeeld</PresentationFormat>
  <Paragraphs>28</Paragraphs>
  <Slides>2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8" baseType="lpstr">
      <vt:lpstr>Arial</vt:lpstr>
      <vt:lpstr>Calibri</vt:lpstr>
      <vt:lpstr>Open Sans</vt:lpstr>
      <vt:lpstr>Verdana</vt:lpstr>
      <vt:lpstr>Wingdings</vt:lpstr>
      <vt:lpstr>Kantoorthema</vt:lpstr>
      <vt:lpstr>PowerPoint-presentatie</vt:lpstr>
      <vt:lpstr>Value Map Canvas &lt;subject&gt;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 Harbour Value Map Canvas</dc:title>
  <dc:creator>Hans Rood</dc:creator>
  <cp:keywords>English Color</cp:keywords>
  <cp:lastModifiedBy>Hans Rood</cp:lastModifiedBy>
  <cp:revision>1</cp:revision>
  <dcterms:created xsi:type="dcterms:W3CDTF">2021-08-03T09:09:06Z</dcterms:created>
  <dcterms:modified xsi:type="dcterms:W3CDTF">2021-08-03T09:37:21Z</dcterms:modified>
</cp:coreProperties>
</file>