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312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26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525c151b0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525c151b0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describe and update your persona canvas </a:t>
            </a:r>
            <a:br>
              <a:rPr lang="nl"/>
            </a:br>
            <a:r>
              <a:rPr lang="nl"/>
              <a:t>What has changed based on the learnings?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1080000" y="480000"/>
            <a:ext cx="101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1080000" y="1536633"/>
            <a:ext cx="10136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171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  <p:sldLayoutId id="214748365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harbour.nl/Problem-Statement-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Problem Statement &lt;description&gt;</a:t>
            </a: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0"/>
          <p:cNvSpPr txBox="1">
            <a:spLocks noGrp="1"/>
          </p:cNvSpPr>
          <p:nvPr>
            <p:ph type="title"/>
          </p:nvPr>
        </p:nvSpPr>
        <p:spPr>
          <a:xfrm>
            <a:off x="203233" y="69385"/>
            <a:ext cx="10252116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l" dirty="0">
                <a:solidFill>
                  <a:srgbClr val="4472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Problem Statement &lt;description&gt;</a:t>
            </a:r>
            <a:r>
              <a:rPr lang="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2" name="Google Shape;422;p70"/>
          <p:cNvSpPr txBox="1">
            <a:spLocks noGrp="1"/>
          </p:cNvSpPr>
          <p:nvPr>
            <p:ph type="sldNum" idx="4294967295"/>
          </p:nvPr>
        </p:nvSpPr>
        <p:spPr>
          <a:xfrm>
            <a:off x="101600" y="5903500"/>
            <a:ext cx="2040400" cy="138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nl">
                <a:solidFill>
                  <a:srgbClr val="DDDDDD"/>
                </a:solidFill>
              </a:rPr>
              <a:pPr/>
              <a:t>2</a:t>
            </a:fld>
            <a:endParaRPr>
              <a:solidFill>
                <a:srgbClr val="DDDDDD"/>
              </a:solidFill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A68E9651-B95E-4B15-B18E-DE212FA9756F}"/>
              </a:ext>
            </a:extLst>
          </p:cNvPr>
          <p:cNvGrpSpPr/>
          <p:nvPr/>
        </p:nvGrpSpPr>
        <p:grpSpPr>
          <a:xfrm>
            <a:off x="203233" y="877313"/>
            <a:ext cx="11785533" cy="5692987"/>
            <a:chOff x="203233" y="877313"/>
            <a:chExt cx="11785533" cy="5692987"/>
          </a:xfrm>
        </p:grpSpPr>
        <p:sp>
          <p:nvSpPr>
            <p:cNvPr id="418" name="Google Shape;418;p70"/>
            <p:cNvSpPr/>
            <p:nvPr/>
          </p:nvSpPr>
          <p:spPr>
            <a:xfrm>
              <a:off x="203233" y="877313"/>
              <a:ext cx="8064000" cy="1080000"/>
            </a:xfrm>
            <a:prstGeom prst="rect">
              <a:avLst/>
            </a:prstGeom>
            <a:gradFill>
              <a:gsLst>
                <a:gs pos="66000">
                  <a:schemeClr val="accent2">
                    <a:lumMod val="20000"/>
                    <a:lumOff val="80000"/>
                  </a:schemeClr>
                </a:gs>
                <a:gs pos="39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56000">
                  <a:schemeClr val="bg1"/>
                </a:gs>
                <a:gs pos="100000">
                  <a:schemeClr val="accent2"/>
                </a:gs>
              </a:gsLst>
              <a:lin ang="2700000" scaled="1"/>
            </a:gra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Who</a:t>
              </a:r>
            </a:p>
            <a:p>
              <a:r>
                <a:rPr lang="nl" sz="6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</a:t>
              </a:r>
              <a:r>
                <a:rPr lang="nl" sz="8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Explain the specific individuals, groups or organizations that the problem affects.</a:t>
              </a:r>
              <a:r>
                <a:rPr lang="nl" sz="6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]</a:t>
              </a:r>
              <a:endParaRPr sz="6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421" name="Google Shape;421;p70"/>
            <p:cNvSpPr txBox="1"/>
            <p:nvPr/>
          </p:nvSpPr>
          <p:spPr>
            <a:xfrm>
              <a:off x="8354775" y="877313"/>
              <a:ext cx="3633991" cy="5692987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6000">
                  <a:schemeClr val="bg1"/>
                </a:gs>
                <a:gs pos="100000">
                  <a:srgbClr val="C00000"/>
                </a:gs>
              </a:gsLst>
              <a:lin ang="2700000" scaled="1"/>
            </a:gradFill>
            <a:ln w="38100"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ctr"/>
            <a:lstStyle>
              <a:defPPr>
                <a:defRPr lang="nl-NL"/>
              </a:defPPr>
              <a:lvl1pPr algn="ctr">
                <a:defRPr>
                  <a:solidFill>
                    <a:srgbClr val="C00000"/>
                  </a:solidFill>
                  <a:latin typeface="Bahnschrift" panose="020B0502040204020203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nl" dirty="0">
                  <a:sym typeface="Titillium Web"/>
                </a:rPr>
                <a:t>Key learnings: </a:t>
              </a:r>
              <a:endParaRPr dirty="0">
                <a:sym typeface="Titillium Web"/>
              </a:endParaRPr>
            </a:p>
            <a:p>
              <a:pPr algn="l"/>
              <a:endParaRPr dirty="0">
                <a:sym typeface="Titillium Web"/>
              </a:endParaRPr>
            </a:p>
            <a:p>
              <a:pPr algn="l"/>
              <a:r>
                <a:rPr lang="nl" dirty="0">
                  <a:sym typeface="Titillium Web"/>
                </a:rPr>
                <a:t>We assumed that…</a:t>
              </a:r>
              <a:endParaRPr dirty="0">
                <a:sym typeface="Titillium Web"/>
              </a:endParaRPr>
            </a:p>
            <a:p>
              <a:pPr algn="l"/>
              <a:r>
                <a:rPr lang="nl" dirty="0">
                  <a:sym typeface="Titillium Web"/>
                </a:rPr>
                <a:t>Based on … we… </a:t>
              </a:r>
              <a:endParaRPr dirty="0">
                <a:sym typeface="Titillium Web"/>
              </a:endParaRPr>
            </a:p>
            <a:p>
              <a:pPr algn="l"/>
              <a:endParaRPr dirty="0">
                <a:sym typeface="Titillium Web"/>
              </a:endParaRPr>
            </a:p>
            <a:p>
              <a:pPr algn="l"/>
              <a:r>
                <a:rPr lang="nl" dirty="0">
                  <a:sym typeface="Titillium Web"/>
                </a:rPr>
                <a:t>Later we learned that..</a:t>
              </a:r>
              <a:endParaRPr dirty="0">
                <a:sym typeface="Titillium Web"/>
              </a:endParaRPr>
            </a:p>
            <a:p>
              <a:pPr algn="l"/>
              <a:r>
                <a:rPr lang="nl" dirty="0">
                  <a:sym typeface="Titillium Web"/>
                </a:rPr>
                <a:t>Hence we...</a:t>
              </a:r>
              <a:endParaRPr dirty="0">
                <a:sym typeface="Titillium Web"/>
              </a:endParaRPr>
            </a:p>
          </p:txBody>
        </p:sp>
        <p:sp>
          <p:nvSpPr>
            <p:cNvPr id="423" name="Google Shape;423;p70"/>
            <p:cNvSpPr/>
            <p:nvPr/>
          </p:nvSpPr>
          <p:spPr>
            <a:xfrm>
              <a:off x="203233" y="2030560"/>
              <a:ext cx="8064000" cy="1080000"/>
            </a:xfrm>
            <a:prstGeom prst="rect">
              <a:avLst/>
            </a:prstGeom>
            <a:gradFill>
              <a:gsLst>
                <a:gs pos="71000">
                  <a:srgbClr val="80D8F8"/>
                </a:gs>
                <a:gs pos="43000">
                  <a:srgbClr val="80D8F8"/>
                </a:gs>
                <a:gs pos="0">
                  <a:srgbClr val="00B0F0"/>
                </a:gs>
                <a:gs pos="56000">
                  <a:schemeClr val="bg1"/>
                </a:gs>
                <a:gs pos="100000">
                  <a:srgbClr val="00B0F0"/>
                </a:gs>
              </a:gsLst>
              <a:lin ang="2700000" scaled="1"/>
            </a:gra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005776"/>
                  </a:solidFill>
                  <a:latin typeface="Bahnschrift" panose="020B0502040204020203" pitchFamily="34" charset="0"/>
                  <a:sym typeface="Titillium Web SemiBold"/>
                </a:rPr>
                <a:t>What</a:t>
              </a:r>
            </a:p>
            <a:p>
              <a:r>
                <a:rPr lang="nl" sz="800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Light"/>
                </a:rPr>
                <a:t>[Describe the problem’s boundaries - the problem itself, the effect it has, what would happen if the problem gets solved or what would happen with the customer  if you aren’t able to find a solution.]</a:t>
              </a:r>
              <a:endParaRPr sz="8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Light"/>
              </a:endParaRPr>
            </a:p>
          </p:txBody>
        </p:sp>
        <p:sp>
          <p:nvSpPr>
            <p:cNvPr id="424" name="Google Shape;424;p70"/>
            <p:cNvSpPr/>
            <p:nvPr/>
          </p:nvSpPr>
          <p:spPr>
            <a:xfrm>
              <a:off x="203233" y="3183807"/>
              <a:ext cx="8064000" cy="1080000"/>
            </a:xfrm>
            <a:prstGeom prst="rect">
              <a:avLst/>
            </a:prstGeom>
            <a:gradFill>
              <a:gsLst>
                <a:gs pos="72000">
                  <a:srgbClr val="FFF0C0"/>
                </a:gs>
                <a:gs pos="45000">
                  <a:srgbClr val="FFE080"/>
                </a:gs>
                <a:gs pos="0">
                  <a:srgbClr val="FFC000"/>
                </a:gs>
                <a:gs pos="56000">
                  <a:schemeClr val="bg1"/>
                </a:gs>
                <a:gs pos="100000">
                  <a:srgbClr val="FFC000"/>
                </a:gs>
              </a:gsLst>
              <a:lin ang="2700000" scaled="1"/>
            </a:gradFill>
            <a:ln w="38100"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B48900"/>
                  </a:solidFill>
                  <a:sym typeface="Titillium Web SemiBold"/>
                </a:rPr>
                <a:t>When</a:t>
              </a:r>
              <a:endParaRPr lang="nl" dirty="0">
                <a:solidFill>
                  <a:srgbClr val="B48900"/>
                </a:solidFill>
                <a:sym typeface="Titillium Web"/>
              </a:endParaRPr>
            </a:p>
            <a:p>
              <a:r>
                <a:rPr lang="nl" sz="800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[State when the issue starts and when you need to solve it.]</a:t>
              </a:r>
              <a:endParaRPr sz="8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dirty="0">
                <a:solidFill>
                  <a:srgbClr val="B48900"/>
                </a:solidFill>
                <a:sym typeface="Titillium Web SemiBold"/>
              </a:endParaRPr>
            </a:p>
          </p:txBody>
        </p:sp>
        <p:sp>
          <p:nvSpPr>
            <p:cNvPr id="425" name="Google Shape;425;p70"/>
            <p:cNvSpPr/>
            <p:nvPr/>
          </p:nvSpPr>
          <p:spPr>
            <a:xfrm>
              <a:off x="203233" y="4337054"/>
              <a:ext cx="8064000" cy="1080000"/>
            </a:xfrm>
            <a:prstGeom prst="rect">
              <a:avLst/>
            </a:prstGeom>
            <a:gradFill flip="none" rotWithShape="1">
              <a:gsLst>
                <a:gs pos="70000">
                  <a:srgbClr val="E4F4D4"/>
                </a:gs>
                <a:gs pos="39000">
                  <a:srgbClr val="C9E8A8"/>
                </a:gs>
                <a:gs pos="0">
                  <a:srgbClr val="92D050"/>
                </a:gs>
                <a:gs pos="56000">
                  <a:schemeClr val="bg1"/>
                </a:gs>
                <a:gs pos="100000">
                  <a:srgbClr val="92D050"/>
                </a:gs>
              </a:gsLst>
              <a:lin ang="2700000" scaled="1"/>
              <a:tileRect/>
            </a:gradFill>
            <a:ln w="38100">
              <a:solidFill>
                <a:srgbClr val="2539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Where</a:t>
              </a:r>
              <a:endParaRPr lang="nl" dirty="0">
                <a:solidFill>
                  <a:srgbClr val="273C1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sz="800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[State where the problem happens whether it’s just in a specific location or in different areas.]</a:t>
              </a:r>
              <a:endParaRPr sz="800" dirty="0">
                <a:solidFill>
                  <a:srgbClr val="273C1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426" name="Google Shape;426;p70"/>
            <p:cNvSpPr/>
            <p:nvPr/>
          </p:nvSpPr>
          <p:spPr>
            <a:xfrm>
              <a:off x="203233" y="5490300"/>
              <a:ext cx="8064000" cy="1080000"/>
            </a:xfrm>
            <a:prstGeom prst="rect">
              <a:avLst/>
            </a:prstGeom>
            <a:gradFill>
              <a:gsLst>
                <a:gs pos="66000">
                  <a:srgbClr val="DCCCE8"/>
                </a:gs>
                <a:gs pos="39000">
                  <a:srgbClr val="B898D0"/>
                </a:gs>
                <a:gs pos="0">
                  <a:srgbClr val="7030A0"/>
                </a:gs>
                <a:gs pos="56000">
                  <a:schemeClr val="bg1"/>
                </a:gs>
                <a:gs pos="100000">
                  <a:srgbClr val="7030A0"/>
                </a:gs>
              </a:gsLst>
              <a:lin ang="2700000" scaled="1"/>
            </a:gradFill>
            <a:ln w="38100">
              <a:solidFill>
                <a:srgbClr val="7031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dirty="0">
                  <a:solidFill>
                    <a:srgbClr val="401C58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Why</a:t>
              </a:r>
              <a:endParaRPr lang="nl" dirty="0">
                <a:solidFill>
                  <a:srgbClr val="401C58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sz="800" dirty="0">
                  <a:solidFill>
                    <a:srgbClr val="401C58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[Describe the importance of solving the problem and how solving the problem would improve the life of your persona.]</a:t>
              </a:r>
              <a:endParaRPr sz="800" dirty="0">
                <a:solidFill>
                  <a:srgbClr val="401C58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dirty="0">
                <a:solidFill>
                  <a:srgbClr val="401C58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</p:grpSp>
      <p:sp>
        <p:nvSpPr>
          <p:cNvPr id="11" name="Tijdelijke aanduiding voor datum 21">
            <a:extLst>
              <a:ext uri="{FF2B5EF4-FFF2-40B4-BE49-F238E27FC236}">
                <a16:creationId xmlns:a16="http://schemas.microsoft.com/office/drawing/2014/main" id="{12AA34ED-D9BB-4761-955B-6BF5921EE711}"/>
              </a:ext>
            </a:extLst>
          </p:cNvPr>
          <p:cNvSpPr txBox="1">
            <a:spLocks/>
          </p:cNvSpPr>
          <p:nvPr/>
        </p:nvSpPr>
        <p:spPr>
          <a:xfrm>
            <a:off x="159770" y="6651539"/>
            <a:ext cx="2743200" cy="206461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4-8-2021</a:t>
            </a:fld>
            <a:endParaRPr lang="nl-NL" sz="600" dirty="0"/>
          </a:p>
        </p:txBody>
      </p:sp>
      <p:sp>
        <p:nvSpPr>
          <p:cNvPr id="12" name="Tijdelijke aanduiding voor dianummer 22">
            <a:extLst>
              <a:ext uri="{FF2B5EF4-FFF2-40B4-BE49-F238E27FC236}">
                <a16:creationId xmlns:a16="http://schemas.microsoft.com/office/drawing/2014/main" id="{BEB4C359-36D6-40AC-AAB4-1CAF1C42A14C}"/>
              </a:ext>
            </a:extLst>
          </p:cNvPr>
          <p:cNvSpPr txBox="1">
            <a:spLocks/>
          </p:cNvSpPr>
          <p:nvPr/>
        </p:nvSpPr>
        <p:spPr>
          <a:xfrm>
            <a:off x="9448800" y="6614628"/>
            <a:ext cx="2743200" cy="206461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2</a:t>
            </a:fld>
            <a:endParaRPr lang="nl-NL" sz="600" dirty="0"/>
          </a:p>
        </p:txBody>
      </p:sp>
      <p:sp>
        <p:nvSpPr>
          <p:cNvPr id="13" name="Tijdelijke aanduiding voor voettekst 23">
            <a:extLst>
              <a:ext uri="{FF2B5EF4-FFF2-40B4-BE49-F238E27FC236}">
                <a16:creationId xmlns:a16="http://schemas.microsoft.com/office/drawing/2014/main" id="{2F636EE6-90A5-435C-9496-952B0F6660AD}"/>
              </a:ext>
            </a:extLst>
          </p:cNvPr>
          <p:cNvSpPr txBox="1">
            <a:spLocks/>
          </p:cNvSpPr>
          <p:nvPr/>
        </p:nvSpPr>
        <p:spPr>
          <a:xfrm>
            <a:off x="4045970" y="6651539"/>
            <a:ext cx="4114800" cy="206461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 dirty="0"/>
              <a:t>Hans Rood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95235B7-4A71-4CCE-88EE-28F0187846CC}"/>
              </a:ext>
            </a:extLst>
          </p:cNvPr>
          <p:cNvSpPr txBox="1"/>
          <p:nvPr/>
        </p:nvSpPr>
        <p:spPr>
          <a:xfrm>
            <a:off x="9247199" y="6599359"/>
            <a:ext cx="28930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https://www.redharbour.nl/Problem-Statement-UK/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773ECBB0-CCF0-4799-82EA-FCD8897067F6}" vid="{E0BA66DD-71ED-47F7-822B-905F292A2CD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</Template>
  <TotalTime>126</TotalTime>
  <Words>175</Words>
  <Application>Microsoft Office PowerPoint</Application>
  <PresentationFormat>Breedbeeld</PresentationFormat>
  <Paragraphs>28</Paragraphs>
  <Slides>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9" baseType="lpstr">
      <vt:lpstr>Arial</vt:lpstr>
      <vt:lpstr>Bahnschrift</vt:lpstr>
      <vt:lpstr>Calibri</vt:lpstr>
      <vt:lpstr>Open Sans</vt:lpstr>
      <vt:lpstr>Verdana</vt:lpstr>
      <vt:lpstr>Wingdings</vt:lpstr>
      <vt:lpstr>Kantoorthema</vt:lpstr>
      <vt:lpstr>PowerPoint-presentatie</vt:lpstr>
      <vt:lpstr>Problem Statement &lt;description&gt;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Problem Statement</dc:title>
  <dc:creator>Hans Rood</dc:creator>
  <cp:keywords>Engels color</cp:keywords>
  <cp:lastModifiedBy>Hans Rood</cp:lastModifiedBy>
  <cp:revision>3</cp:revision>
  <dcterms:created xsi:type="dcterms:W3CDTF">2021-07-31T11:59:22Z</dcterms:created>
  <dcterms:modified xsi:type="dcterms:W3CDTF">2021-08-04T04:54:06Z</dcterms:modified>
</cp:coreProperties>
</file>