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33CC"/>
    <a:srgbClr val="CC3300"/>
    <a:srgbClr val="CC0000"/>
    <a:srgbClr val="0099FF"/>
    <a:srgbClr val="00FF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2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126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3540" y="1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4FA5C3B-143B-4948-9DBF-31B070846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49226B-3ABB-4D77-8554-9FEB36480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CBD63-E661-4765-97C0-C2F3D1D420AC}" type="datetimeFigureOut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8B0E91-24F1-461D-83BE-368C9013B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59BF74-90E2-4119-84D6-F6EF7E8EB9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3316E-D2F8-464E-8A2E-1F74911CE62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81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161E0-7895-4CE2-A2B7-5953D1505BF4}" type="datetimeFigureOut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0A734-641D-4A42-B489-81F59AC3006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91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0858565-FBA4-4857-893D-2AD4A898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7BC4C851-FC68-4CA4-901E-DD48431E05DE}" type="datetime1">
              <a:rPr lang="nl-NL" sz="600" smtClean="0"/>
              <a:t>5-8-2021</a:t>
            </a:fld>
            <a:endParaRPr lang="nl-NL" sz="60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3319F6-E631-4483-8A10-3E6AB192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1D7400-3742-4134-9911-67F89191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23EA7D1-D85E-40CA-B5E4-A5A2807A9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1041092"/>
            <a:ext cx="12192000" cy="4091020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6BCA480D-59E5-4BEC-9C7C-3C84B5EC785B}"/>
              </a:ext>
            </a:extLst>
          </p:cNvPr>
          <p:cNvSpPr/>
          <p:nvPr userDrawn="1"/>
        </p:nvSpPr>
        <p:spPr>
          <a:xfrm>
            <a:off x="710378" y="4883446"/>
            <a:ext cx="10724538" cy="933462"/>
          </a:xfrm>
          <a:prstGeom prst="roundRect">
            <a:avLst/>
          </a:prstGeom>
          <a:solidFill>
            <a:srgbClr val="4472C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/>
              <a:t>Subject:</a:t>
            </a:r>
          </a:p>
        </p:txBody>
      </p:sp>
    </p:spTree>
    <p:extLst>
      <p:ext uri="{BB962C8B-B14F-4D97-AF65-F5344CB8AC3E}">
        <p14:creationId xmlns:p14="http://schemas.microsoft.com/office/powerpoint/2010/main" val="101223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D246AB-702A-4760-91BF-6234ACEAC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8C1310-0308-40C0-A36A-4E81433E5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A74E7E-FCAB-4DE2-B50B-BB3D6F8B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5817-4741-4738-B9CE-AE3957068898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6BFF31-9E53-4EF5-89C9-5149624F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72BDBC-2050-42E9-A548-5F7B54B4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EAD2F452-7B9E-42EB-920C-02390769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65AB15-AB87-4EAB-8A62-C437C3200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59" y="1235694"/>
            <a:ext cx="11609443" cy="50864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10E24F-7620-4471-9E6E-B970B4B6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0" y="650383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FFA286-E793-42B1-B209-0532C4A92C95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D95F5D-F5C9-4DA4-8DD4-6B85B42F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998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0A8519-9477-41A4-9C92-14D4E862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673" y="6493998"/>
            <a:ext cx="2743200" cy="365125"/>
          </a:xfrm>
        </p:spPr>
        <p:txBody>
          <a:bodyPr/>
          <a:lstStyle/>
          <a:p>
            <a:r>
              <a:rPr lang="nl-NL" dirty="0"/>
              <a:t> </a:t>
            </a:r>
            <a:fld id="{831AE655-56B5-435B-AFB6-0B3A35B77F1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178A770-7611-4333-A04D-A9D4F942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66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FB71B-966D-4F29-B777-C4B4F294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E282F6-C691-4E6F-A1B3-13A7411C6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FC5EDA-9AC7-4585-99E6-DBBC57AB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39337068-D56B-40CA-9C95-9B8F8F028145}" type="datetime1">
              <a:rPr lang="nl-NL" smtClean="0"/>
              <a:pPr/>
              <a:t>5-8-2021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C9806F-A648-4AED-AC48-FD82BD8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D80A5A-B77A-403A-92EC-59BF6480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38836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94D08-28E2-4D74-BD2E-544FD064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028C5-3CBD-476D-9DDC-81E3D7A75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4C71DC-E40B-4B38-B5D5-420022C7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2499-EC7C-4054-8297-B91F027370CE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35D631-D83A-455B-A17D-58DD6742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FECD40-258F-4A68-BEA2-EB817DC8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623175D2-52DA-4193-984C-B0B010EBC5B5}"/>
              </a:ext>
            </a:extLst>
          </p:cNvPr>
          <p:cNvSpPr txBox="1">
            <a:spLocks/>
          </p:cNvSpPr>
          <p:nvPr userDrawn="1"/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9110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62DC9-FF31-404E-BBAA-E0C62884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EA8C5C-71C1-4EDD-89BA-4E6A57B97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39B973-1174-4F59-9398-F7B20366C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D6D8A8-7F6E-441D-911C-69A4FC337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A9B66F-51C3-4017-8C55-E7FDB06D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1771-4B58-420F-8FA7-B2794AF7D56D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DA44E22-1680-4456-A146-810F2D18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948042B-8CA2-4011-A07D-0B5A7CEB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jdelijke aanduiding voor titel 1">
            <a:extLst>
              <a:ext uri="{FF2B5EF4-FFF2-40B4-BE49-F238E27FC236}">
                <a16:creationId xmlns:a16="http://schemas.microsoft.com/office/drawing/2014/main" id="{90DDA5EB-51F6-495F-8653-CD216741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792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590328-7714-41DE-B7BE-A6E00AE1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665C-A613-4950-99BB-1CE57FD2CA32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6769F2-2680-48AA-832D-D8D0D010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3CE990-56E1-470B-8BDC-81C451CC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875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9BA5B4-E9CA-4C30-89B2-23592630B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F05B1554-EC36-4760-A0E0-301488686A5E}" type="datetime1">
              <a:rPr lang="nl-NL" smtClean="0"/>
              <a:pPr/>
              <a:t>5-8-2021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2DE1C8-D8EF-4628-8699-2603BFAB4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970" y="64437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3C3383-C722-4F1E-9BE1-5A268E589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B1F3AE-452E-4D4C-91F6-C70D4B3D83B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78" y="179506"/>
            <a:ext cx="1080000" cy="1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6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0" r:id="rId3"/>
    <p:sldLayoutId id="2147483649" r:id="rId4"/>
    <p:sldLayoutId id="2147483651" r:id="rId5"/>
    <p:sldLayoutId id="2147483653" r:id="rId6"/>
    <p:sldLayoutId id="2147483654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rgbClr val="0033C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dharbour.nl/BMC-UK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4284187-6FDA-4176-9B44-46FCB28DB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812605"/>
            <a:ext cx="12192000" cy="4270672"/>
          </a:xfrm>
          <a:prstGeom prst="rect">
            <a:avLst/>
          </a:prstGeom>
        </p:spPr>
      </p:pic>
      <p:sp>
        <p:nvSpPr>
          <p:cNvPr id="22" name="Tijdelijke aanduiding voor datum 21">
            <a:extLst>
              <a:ext uri="{FF2B5EF4-FFF2-40B4-BE49-F238E27FC236}">
                <a16:creationId xmlns:a16="http://schemas.microsoft.com/office/drawing/2014/main" id="{49523D46-C9D7-440A-80EC-7563295E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1D7-2B7D-4E7D-81FE-68984C50B7C2}" type="datetime1">
              <a:rPr lang="nl-NL" sz="600" smtClean="0"/>
              <a:t>5-8-2021</a:t>
            </a:fld>
            <a:endParaRPr lang="nl-NL" sz="600" dirty="0"/>
          </a:p>
        </p:txBody>
      </p:sp>
      <p:sp>
        <p:nvSpPr>
          <p:cNvPr id="23" name="Tijdelijke aanduiding voor dianummer 22">
            <a:extLst>
              <a:ext uri="{FF2B5EF4-FFF2-40B4-BE49-F238E27FC236}">
                <a16:creationId xmlns:a16="http://schemas.microsoft.com/office/drawing/2014/main" id="{6DF46A1E-AE77-4FEE-8A10-A424FCCF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z="600" smtClean="0"/>
              <a:t>1</a:t>
            </a:fld>
            <a:endParaRPr lang="nl-NL" sz="600" dirty="0"/>
          </a:p>
        </p:txBody>
      </p:sp>
      <p:sp>
        <p:nvSpPr>
          <p:cNvPr id="24" name="Tijdelijke aanduiding voor voettekst 23">
            <a:extLst>
              <a:ext uri="{FF2B5EF4-FFF2-40B4-BE49-F238E27FC236}">
                <a16:creationId xmlns:a16="http://schemas.microsoft.com/office/drawing/2014/main" id="{944434FB-C8A0-4E70-875D-B31F7C07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600" dirty="0"/>
              <a:t>Hans Rood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EB013B-6157-40DB-AA43-C80EBA6A8E57}"/>
              </a:ext>
            </a:extLst>
          </p:cNvPr>
          <p:cNvSpPr txBox="1"/>
          <p:nvPr/>
        </p:nvSpPr>
        <p:spPr>
          <a:xfrm>
            <a:off x="823447" y="4864116"/>
            <a:ext cx="9337429" cy="818929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txBody>
          <a:bodyPr wrap="none" rtlCol="0" anchor="ctr">
            <a:no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Business Model Canvas &lt;company&gt;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7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44A46A-0BAC-43D7-BF55-692DA75DB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7068-D56B-40CA-9C95-9B8F8F028145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298724-02B4-4D58-84A5-D2DDD47A0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3514AD-6134-4FE4-85E4-D7A3FBC98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2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FDF014A-747F-4415-BE85-93155641C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4" y="49161"/>
            <a:ext cx="10823441" cy="109300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Model Canvas (BMC) &lt;company&gt;</a:t>
            </a:r>
            <a:endParaRPr lang="en-US" dirty="0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DDEE2A5B-2C4C-45E4-95D6-730469CDB79F}"/>
              </a:ext>
            </a:extLst>
          </p:cNvPr>
          <p:cNvGrpSpPr/>
          <p:nvPr/>
        </p:nvGrpSpPr>
        <p:grpSpPr>
          <a:xfrm>
            <a:off x="201600" y="958851"/>
            <a:ext cx="11576191" cy="5548152"/>
            <a:chOff x="201600" y="958851"/>
            <a:chExt cx="11576191" cy="5548152"/>
          </a:xfrm>
        </p:grpSpPr>
        <p:sp>
          <p:nvSpPr>
            <p:cNvPr id="10" name="Google Shape;584;p76">
              <a:extLst>
                <a:ext uri="{FF2B5EF4-FFF2-40B4-BE49-F238E27FC236}">
                  <a16:creationId xmlns:a16="http://schemas.microsoft.com/office/drawing/2014/main" id="{823A606F-3E6D-4056-966B-E6EF6EE3460B}"/>
                </a:ext>
              </a:extLst>
            </p:cNvPr>
            <p:cNvSpPr/>
            <p:nvPr/>
          </p:nvSpPr>
          <p:spPr>
            <a:xfrm>
              <a:off x="201600" y="958851"/>
              <a:ext cx="2268000" cy="3485328"/>
            </a:xfrm>
            <a:prstGeom prst="rect">
              <a:avLst/>
            </a:prstGeom>
            <a:gradFill>
              <a:gsLst>
                <a:gs pos="66000">
                  <a:schemeClr val="accent2">
                    <a:lumMod val="20000"/>
                    <a:lumOff val="80000"/>
                  </a:schemeClr>
                </a:gs>
                <a:gs pos="39000">
                  <a:schemeClr val="accent2">
                    <a:lumMod val="20000"/>
                    <a:lumOff val="80000"/>
                  </a:schemeClr>
                </a:gs>
                <a:gs pos="0">
                  <a:schemeClr val="accent2"/>
                </a:gs>
                <a:gs pos="56000">
                  <a:schemeClr val="bg1"/>
                </a:gs>
                <a:gs pos="100000">
                  <a:schemeClr val="accent2"/>
                </a:gs>
              </a:gsLst>
              <a:lin ang="2700000" scaled="1"/>
            </a:gra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Key Partners</a:t>
              </a:r>
            </a:p>
            <a:p>
              <a:endParaRPr lang="nl" sz="10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  <p:sp>
          <p:nvSpPr>
            <p:cNvPr id="11" name="Google Shape;587;p76">
              <a:extLst>
                <a:ext uri="{FF2B5EF4-FFF2-40B4-BE49-F238E27FC236}">
                  <a16:creationId xmlns:a16="http://schemas.microsoft.com/office/drawing/2014/main" id="{5CA9F894-2097-4C5F-AF3D-5367E3868697}"/>
                </a:ext>
              </a:extLst>
            </p:cNvPr>
            <p:cNvSpPr/>
            <p:nvPr/>
          </p:nvSpPr>
          <p:spPr>
            <a:xfrm>
              <a:off x="2551597" y="963972"/>
              <a:ext cx="2268000" cy="1710000"/>
            </a:xfrm>
            <a:prstGeom prst="rect">
              <a:avLst/>
            </a:prstGeom>
            <a:gradFill>
              <a:gsLst>
                <a:gs pos="71000">
                  <a:srgbClr val="80D8F8"/>
                </a:gs>
                <a:gs pos="43000">
                  <a:srgbClr val="80D8F8"/>
                </a:gs>
                <a:gs pos="0">
                  <a:srgbClr val="00B0F0"/>
                </a:gs>
                <a:gs pos="56000">
                  <a:schemeClr val="bg1"/>
                </a:gs>
                <a:gs pos="100000">
                  <a:srgbClr val="00B0F0"/>
                </a:gs>
              </a:gsLst>
              <a:lin ang="2700000" scaled="1"/>
            </a:gra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>
                  <a:solidFill>
                    <a:srgbClr val="005776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Key</a:t>
              </a:r>
              <a:r>
                <a:rPr lang="nl-NL" dirty="0">
                  <a:solidFill>
                    <a:srgbClr val="005776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 </a:t>
              </a:r>
              <a:r>
                <a:rPr lang="en-US" dirty="0">
                  <a:solidFill>
                    <a:srgbClr val="005776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Activities</a:t>
              </a:r>
            </a:p>
            <a:p>
              <a:endParaRPr lang="nl-NL" sz="1000" dirty="0">
                <a:solidFill>
                  <a:srgbClr val="005776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endParaRPr lang="en-US" sz="1200" dirty="0">
                <a:solidFill>
                  <a:srgbClr val="005776"/>
                </a:solidFill>
                <a:latin typeface="Bahnschrift" panose="020B0502040204020203" pitchFamily="34" charset="0"/>
                <a:sym typeface="Titillium Web"/>
              </a:endParaRPr>
            </a:p>
          </p:txBody>
        </p:sp>
        <p:sp>
          <p:nvSpPr>
            <p:cNvPr id="12" name="Google Shape;586;p76">
              <a:extLst>
                <a:ext uri="{FF2B5EF4-FFF2-40B4-BE49-F238E27FC236}">
                  <a16:creationId xmlns:a16="http://schemas.microsoft.com/office/drawing/2014/main" id="{D8DFB020-4C76-4BAE-BDD2-87E77767E50D}"/>
                </a:ext>
              </a:extLst>
            </p:cNvPr>
            <p:cNvSpPr/>
            <p:nvPr/>
          </p:nvSpPr>
          <p:spPr>
            <a:xfrm>
              <a:off x="2551597" y="2734180"/>
              <a:ext cx="2268000" cy="1710000"/>
            </a:xfrm>
            <a:prstGeom prst="rect">
              <a:avLst/>
            </a:prstGeom>
            <a:gradFill>
              <a:gsLst>
                <a:gs pos="72000">
                  <a:srgbClr val="FFF0C0"/>
                </a:gs>
                <a:gs pos="45000">
                  <a:srgbClr val="FFE080"/>
                </a:gs>
                <a:gs pos="0">
                  <a:srgbClr val="FFC000"/>
                </a:gs>
                <a:gs pos="56000">
                  <a:schemeClr val="bg1"/>
                </a:gs>
                <a:gs pos="100000">
                  <a:srgbClr val="FFC000"/>
                </a:gs>
              </a:gsLst>
              <a:lin ang="2700000" scaled="1"/>
            </a:gradFill>
            <a:ln w="38100">
              <a:solidFill>
                <a:srgbClr val="E6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rgbClr val="B489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Key Resources</a:t>
              </a:r>
            </a:p>
            <a:p>
              <a:endParaRPr lang="nl" sz="1000" dirty="0">
                <a:solidFill>
                  <a:srgbClr val="B489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  <p:sp>
          <p:nvSpPr>
            <p:cNvPr id="13" name="Google Shape;584;p76">
              <a:extLst>
                <a:ext uri="{FF2B5EF4-FFF2-40B4-BE49-F238E27FC236}">
                  <a16:creationId xmlns:a16="http://schemas.microsoft.com/office/drawing/2014/main" id="{E5E7FC38-AB89-43A9-B4BC-7BFE477A1F4D}"/>
                </a:ext>
              </a:extLst>
            </p:cNvPr>
            <p:cNvSpPr/>
            <p:nvPr/>
          </p:nvSpPr>
          <p:spPr>
            <a:xfrm>
              <a:off x="4892069" y="960803"/>
              <a:ext cx="2268000" cy="3485329"/>
            </a:xfrm>
            <a:prstGeom prst="rect">
              <a:avLst/>
            </a:prstGeom>
            <a:gradFill flip="none" rotWithShape="1">
              <a:gsLst>
                <a:gs pos="70000">
                  <a:srgbClr val="E4F4D4"/>
                </a:gs>
                <a:gs pos="39000">
                  <a:srgbClr val="C9E8A8"/>
                </a:gs>
                <a:gs pos="0">
                  <a:srgbClr val="92D050"/>
                </a:gs>
                <a:gs pos="56000">
                  <a:schemeClr val="bg1"/>
                </a:gs>
                <a:gs pos="100000">
                  <a:srgbClr val="92D050"/>
                </a:gs>
              </a:gsLst>
              <a:lin ang="2700000" scaled="1"/>
              <a:tileRect/>
            </a:gradFill>
            <a:ln w="38100">
              <a:solidFill>
                <a:srgbClr val="2539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rgbClr val="273C1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Value Proposition</a:t>
              </a:r>
            </a:p>
            <a:p>
              <a:endParaRPr lang="nl" sz="1000" dirty="0">
                <a:solidFill>
                  <a:srgbClr val="273C1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  <p:sp>
          <p:nvSpPr>
            <p:cNvPr id="14" name="Google Shape;587;p76">
              <a:extLst>
                <a:ext uri="{FF2B5EF4-FFF2-40B4-BE49-F238E27FC236}">
                  <a16:creationId xmlns:a16="http://schemas.microsoft.com/office/drawing/2014/main" id="{FED04D01-5A5B-4EEF-8AB9-C9A00DD81401}"/>
                </a:ext>
              </a:extLst>
            </p:cNvPr>
            <p:cNvSpPr/>
            <p:nvPr/>
          </p:nvSpPr>
          <p:spPr>
            <a:xfrm>
              <a:off x="7232541" y="958851"/>
              <a:ext cx="2268000" cy="1710000"/>
            </a:xfrm>
            <a:prstGeom prst="rect">
              <a:avLst/>
            </a:prstGeom>
            <a:gradFill>
              <a:gsLst>
                <a:gs pos="66000">
                  <a:srgbClr val="DCCCE8"/>
                </a:gs>
                <a:gs pos="39000">
                  <a:srgbClr val="B898D0"/>
                </a:gs>
                <a:gs pos="0">
                  <a:srgbClr val="7030A0"/>
                </a:gs>
                <a:gs pos="56000">
                  <a:schemeClr val="bg1"/>
                </a:gs>
                <a:gs pos="100000">
                  <a:srgbClr val="7030A0"/>
                </a:gs>
              </a:gsLst>
              <a:lin ang="2700000" scaled="1"/>
            </a:gradFill>
            <a:ln w="38100">
              <a:solidFill>
                <a:srgbClr val="7031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-NL" dirty="0">
                  <a:solidFill>
                    <a:srgbClr val="401C58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Customer </a:t>
              </a:r>
              <a:r>
                <a:rPr lang="en-US" dirty="0">
                  <a:solidFill>
                    <a:srgbClr val="401C58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Relationships</a:t>
              </a:r>
            </a:p>
            <a:p>
              <a:endParaRPr lang="en-US" sz="1000" dirty="0">
                <a:solidFill>
                  <a:srgbClr val="401C58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endParaRPr lang="en-US" sz="1200" dirty="0">
                <a:solidFill>
                  <a:srgbClr val="401C58"/>
                </a:solidFill>
                <a:latin typeface="Bahnschrift" panose="020B0502040204020203" pitchFamily="34" charset="0"/>
                <a:sym typeface="Titillium Web"/>
              </a:endParaRPr>
            </a:p>
          </p:txBody>
        </p:sp>
        <p:sp>
          <p:nvSpPr>
            <p:cNvPr id="15" name="Google Shape;591;p76">
              <a:extLst>
                <a:ext uri="{FF2B5EF4-FFF2-40B4-BE49-F238E27FC236}">
                  <a16:creationId xmlns:a16="http://schemas.microsoft.com/office/drawing/2014/main" id="{EDC990B7-AAE3-4C3D-A893-E0819366D2ED}"/>
                </a:ext>
              </a:extLst>
            </p:cNvPr>
            <p:cNvSpPr txBox="1"/>
            <p:nvPr/>
          </p:nvSpPr>
          <p:spPr>
            <a:xfrm>
              <a:off x="9573013" y="958851"/>
              <a:ext cx="2204778" cy="3485328"/>
            </a:xfrm>
            <a:prstGeom prst="rect">
              <a:avLst/>
            </a:prstGeom>
            <a:gradFill>
              <a:gsLst>
                <a:gs pos="0">
                  <a:srgbClr val="CC3300"/>
                </a:gs>
                <a:gs pos="56000">
                  <a:schemeClr val="bg1"/>
                </a:gs>
                <a:gs pos="100000">
                  <a:srgbClr val="CC3300"/>
                </a:gs>
              </a:gsLst>
              <a:lin ang="2700000" scaled="1"/>
            </a:gradFill>
            <a:ln w="38100"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>
              <a:defPPr>
                <a:defRPr lang="nl-NL"/>
              </a:defPPr>
              <a:lvl1pPr algn="ctr">
                <a:defRPr>
                  <a:solidFill>
                    <a:srgbClr val="C00000"/>
                  </a:solidFill>
                  <a:latin typeface="Bahnschrift" panose="020B0502040204020203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nl" dirty="0">
                  <a:solidFill>
                    <a:srgbClr val="CC33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Customer Segments</a:t>
              </a:r>
            </a:p>
            <a:p>
              <a:pPr algn="l"/>
              <a:endParaRPr lang="nl" sz="1000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pPr algn="l"/>
              <a:endParaRPr sz="1200" dirty="0">
                <a:solidFill>
                  <a:srgbClr val="CC3300"/>
                </a:solidFill>
                <a:sym typeface="Titillium Web"/>
              </a:endParaRPr>
            </a:p>
          </p:txBody>
        </p:sp>
        <p:sp>
          <p:nvSpPr>
            <p:cNvPr id="16" name="Google Shape;591;p76">
              <a:extLst>
                <a:ext uri="{FF2B5EF4-FFF2-40B4-BE49-F238E27FC236}">
                  <a16:creationId xmlns:a16="http://schemas.microsoft.com/office/drawing/2014/main" id="{668F3E36-B032-47BD-AA60-A8158F5EA664}"/>
                </a:ext>
              </a:extLst>
            </p:cNvPr>
            <p:cNvSpPr txBox="1"/>
            <p:nvPr/>
          </p:nvSpPr>
          <p:spPr>
            <a:xfrm>
              <a:off x="6185894" y="4520886"/>
              <a:ext cx="5591897" cy="1986117"/>
            </a:xfrm>
            <a:prstGeom prst="rect">
              <a:avLst/>
            </a:prstGeom>
            <a:gradFill>
              <a:gsLst>
                <a:gs pos="81000">
                  <a:srgbClr val="969696"/>
                </a:gs>
                <a:gs pos="23000">
                  <a:srgbClr val="969696"/>
                </a:gs>
                <a:gs pos="0">
                  <a:srgbClr val="666699"/>
                </a:gs>
                <a:gs pos="56000">
                  <a:schemeClr val="bg1"/>
                </a:gs>
                <a:gs pos="100000">
                  <a:srgbClr val="666699"/>
                </a:gs>
              </a:gsLst>
              <a:lin ang="2700000" scaled="1"/>
            </a:gradFill>
            <a:ln w="38100">
              <a:solidFill>
                <a:srgbClr val="66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nl-NL"/>
              </a:defPPr>
              <a:lvl1pPr>
                <a:defRPr>
                  <a:solidFill>
                    <a:srgbClr val="B48900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Revenue Streams</a:t>
              </a:r>
            </a:p>
            <a:p>
              <a:endParaRPr lang="nl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17" name="Google Shape;586;p76">
              <a:extLst>
                <a:ext uri="{FF2B5EF4-FFF2-40B4-BE49-F238E27FC236}">
                  <a16:creationId xmlns:a16="http://schemas.microsoft.com/office/drawing/2014/main" id="{831AB99B-0825-4A9A-B344-0FB93CD80908}"/>
                </a:ext>
              </a:extLst>
            </p:cNvPr>
            <p:cNvSpPr/>
            <p:nvPr/>
          </p:nvSpPr>
          <p:spPr>
            <a:xfrm>
              <a:off x="7232541" y="2743605"/>
              <a:ext cx="2268000" cy="1710000"/>
            </a:xfrm>
            <a:prstGeom prst="rect">
              <a:avLst/>
            </a:prstGeom>
            <a:gradFill>
              <a:gsLst>
                <a:gs pos="72000">
                  <a:srgbClr val="FFCCCC"/>
                </a:gs>
                <a:gs pos="45000">
                  <a:srgbClr val="FFCCCC"/>
                </a:gs>
                <a:gs pos="0">
                  <a:srgbClr val="FF9999"/>
                </a:gs>
                <a:gs pos="56000">
                  <a:schemeClr val="bg1"/>
                </a:gs>
                <a:gs pos="100000">
                  <a:srgbClr val="FF9999"/>
                </a:gs>
              </a:gsLst>
              <a:lin ang="2700000" scaled="1"/>
            </a:gradFill>
            <a:ln w="38100"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rgbClr val="FF6699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Channels</a:t>
              </a:r>
              <a:endParaRPr lang="nl" sz="1200" dirty="0">
                <a:solidFill>
                  <a:srgbClr val="FF6699"/>
                </a:solidFill>
                <a:sym typeface="Titillium Web SemiBold"/>
              </a:endParaRPr>
            </a:p>
            <a:p>
              <a:endParaRPr sz="1000" dirty="0">
                <a:solidFill>
                  <a:srgbClr val="B489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18" name="Google Shape;584;p76">
              <a:extLst>
                <a:ext uri="{FF2B5EF4-FFF2-40B4-BE49-F238E27FC236}">
                  <a16:creationId xmlns:a16="http://schemas.microsoft.com/office/drawing/2014/main" id="{22F6A414-7B4F-40BB-85BF-F7CB26F7B402}"/>
                </a:ext>
              </a:extLst>
            </p:cNvPr>
            <p:cNvSpPr/>
            <p:nvPr/>
          </p:nvSpPr>
          <p:spPr>
            <a:xfrm>
              <a:off x="201600" y="4524375"/>
              <a:ext cx="5894400" cy="1966129"/>
            </a:xfrm>
            <a:prstGeom prst="rect">
              <a:avLst/>
            </a:prstGeom>
            <a:gradFill flip="none" rotWithShape="1">
              <a:gsLst>
                <a:gs pos="70000">
                  <a:srgbClr val="CCFFFF"/>
                </a:gs>
                <a:gs pos="39000">
                  <a:srgbClr val="CCFFFF"/>
                </a:gs>
                <a:gs pos="0">
                  <a:srgbClr val="33CCCC"/>
                </a:gs>
                <a:gs pos="56000">
                  <a:schemeClr val="bg1"/>
                </a:gs>
                <a:gs pos="100000">
                  <a:srgbClr val="33CCCC"/>
                </a:gs>
              </a:gsLst>
              <a:lin ang="2700000" scaled="1"/>
              <a:tileRect/>
            </a:gradFill>
            <a:ln w="38100">
              <a:solidFill>
                <a:srgbClr val="33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rgbClr val="0099CC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Cost Structure</a:t>
              </a:r>
            </a:p>
            <a:p>
              <a:endParaRPr lang="nl" sz="1000" dirty="0">
                <a:solidFill>
                  <a:srgbClr val="0099CC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</p:grpSp>
      <p:sp>
        <p:nvSpPr>
          <p:cNvPr id="19" name="Tekstvak 18">
            <a:hlinkClick r:id="rId2"/>
            <a:extLst>
              <a:ext uri="{FF2B5EF4-FFF2-40B4-BE49-F238E27FC236}">
                <a16:creationId xmlns:a16="http://schemas.microsoft.com/office/drawing/2014/main" id="{82E82521-C355-4F25-9F4A-5016E7AB788C}"/>
              </a:ext>
            </a:extLst>
          </p:cNvPr>
          <p:cNvSpPr txBox="1"/>
          <p:nvPr/>
        </p:nvSpPr>
        <p:spPr>
          <a:xfrm>
            <a:off x="9817701" y="6568838"/>
            <a:ext cx="217269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https://www.redharbour.nl/BMC-UK/</a:t>
            </a:r>
            <a:endParaRPr lang="en-U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25133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3" id="{D6603FDB-EE04-4DCE-AA01-6C0CDA50F683}" vid="{BDF7340B-B5D9-4B3C-BEB7-00435E05F1F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Harbour</Template>
  <TotalTime>939</TotalTime>
  <Words>50</Words>
  <Application>Microsoft Office PowerPoint</Application>
  <PresentationFormat>Breedbeeld</PresentationFormat>
  <Paragraphs>18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9" baseType="lpstr">
      <vt:lpstr>Arial</vt:lpstr>
      <vt:lpstr>Bahnschrift</vt:lpstr>
      <vt:lpstr>Calibri</vt:lpstr>
      <vt:lpstr>Open Sans</vt:lpstr>
      <vt:lpstr>Verdana</vt:lpstr>
      <vt:lpstr>Wingdings</vt:lpstr>
      <vt:lpstr>Kantoorthema</vt:lpstr>
      <vt:lpstr>PowerPoint-presentatie</vt:lpstr>
      <vt:lpstr>Business Model Canvas (BMC) &lt;company&gt;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Harbour Business Model Canvas BMC</dc:title>
  <dc:creator>Hans Rood</dc:creator>
  <cp:keywords>English Color</cp:keywords>
  <cp:lastModifiedBy>Hans Rood</cp:lastModifiedBy>
  <cp:revision>5</cp:revision>
  <dcterms:created xsi:type="dcterms:W3CDTF">2021-07-30T03:04:55Z</dcterms:created>
  <dcterms:modified xsi:type="dcterms:W3CDTF">2021-08-05T05:01:50Z</dcterms:modified>
</cp:coreProperties>
</file>