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23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4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3-8-2021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3-8-2021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3-8-2021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3-8-2021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ullets - Right 2" userDrawn="1">
  <p:cSld name="Four bullets - Righ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5474767" y="1748400"/>
            <a:ext cx="27944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5474767" y="3560000"/>
            <a:ext cx="27944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3"/>
          </p:nvPr>
        </p:nvSpPr>
        <p:spPr>
          <a:xfrm>
            <a:off x="8483600" y="1748400"/>
            <a:ext cx="27308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4"/>
          </p:nvPr>
        </p:nvSpPr>
        <p:spPr>
          <a:xfrm>
            <a:off x="8483600" y="3560000"/>
            <a:ext cx="27308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912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0">
          <p15:clr>
            <a:srgbClr val="F9AD4C"/>
          </p15:clr>
        </p15:guide>
        <p15:guide id="2" pos="5298">
          <p15:clr>
            <a:srgbClr val="F9AD4C"/>
          </p15:clr>
        </p15:guide>
        <p15:guide id="3" orient="horz" pos="3175">
          <p15:clr>
            <a:srgbClr val="F9AD4C"/>
          </p15:clr>
        </p15:guide>
        <p15:guide id="4" pos="5693">
          <p15:clr>
            <a:srgbClr val="F9AD4C"/>
          </p15:clr>
        </p15:guide>
        <p15:guide id="5" orient="horz" pos="227">
          <p15:clr>
            <a:srgbClr val="F9AD4C"/>
          </p15:clr>
        </p15:guide>
        <p15:guide id="6" pos="1587">
          <p15:clr>
            <a:srgbClr val="F9AD4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3-8-2021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3-8-2021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LEAN Canvas &lt;onderwerp&gt;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9;p70">
            <a:extLst>
              <a:ext uri="{FF2B5EF4-FFF2-40B4-BE49-F238E27FC236}">
                <a16:creationId xmlns:a16="http://schemas.microsoft.com/office/drawing/2014/main" id="{04CA585A-DC3D-436F-8CB9-A511AD8E7199}"/>
              </a:ext>
            </a:extLst>
          </p:cNvPr>
          <p:cNvSpPr txBox="1">
            <a:spLocks/>
          </p:cNvSpPr>
          <p:nvPr/>
        </p:nvSpPr>
        <p:spPr>
          <a:xfrm>
            <a:off x="16626" y="95431"/>
            <a:ext cx="10603374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LEAN Canvas &lt;onderwerp</a:t>
            </a:r>
            <a:r>
              <a:rPr lang="en-US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7" name="Google Shape;584;p76">
            <a:extLst>
              <a:ext uri="{FF2B5EF4-FFF2-40B4-BE49-F238E27FC236}">
                <a16:creationId xmlns:a16="http://schemas.microsoft.com/office/drawing/2014/main" id="{45C426FE-7026-4B50-9585-DB0AFED29AF2}"/>
              </a:ext>
            </a:extLst>
          </p:cNvPr>
          <p:cNvSpPr/>
          <p:nvPr/>
        </p:nvSpPr>
        <p:spPr>
          <a:xfrm>
            <a:off x="201600" y="958851"/>
            <a:ext cx="2268000" cy="3485328"/>
          </a:xfrm>
          <a:prstGeom prst="rect">
            <a:avLst/>
          </a:prstGeom>
          <a:gradFill>
            <a:gsLst>
              <a:gs pos="66000">
                <a:schemeClr val="accent2">
                  <a:lumMod val="20000"/>
                  <a:lumOff val="80000"/>
                </a:schemeClr>
              </a:gs>
              <a:gs pos="39000">
                <a:schemeClr val="accent2">
                  <a:lumMod val="20000"/>
                  <a:lumOff val="80000"/>
                </a:schemeClr>
              </a:gs>
              <a:gs pos="0">
                <a:schemeClr val="accent2"/>
              </a:gs>
              <a:gs pos="56000">
                <a:schemeClr val="bg1"/>
              </a:gs>
              <a:gs pos="100000">
                <a:schemeClr val="accent2"/>
              </a:gs>
            </a:gsLst>
            <a:lin ang="2700000" scaled="1"/>
          </a:gra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r>
              <a:rPr lang="nl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Probleem</a:t>
            </a:r>
          </a:p>
          <a:p>
            <a:r>
              <a:rPr lang="nl" sz="8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[Benoem de top 3 problemen]</a:t>
            </a:r>
          </a:p>
          <a:p>
            <a:endParaRPr lang="nl" sz="8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  <a:p>
            <a:endParaRPr sz="8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8" name="Google Shape;587;p76">
            <a:extLst>
              <a:ext uri="{FF2B5EF4-FFF2-40B4-BE49-F238E27FC236}">
                <a16:creationId xmlns:a16="http://schemas.microsoft.com/office/drawing/2014/main" id="{B9153636-030F-4DEC-9B53-CE83A3B93670}"/>
              </a:ext>
            </a:extLst>
          </p:cNvPr>
          <p:cNvSpPr/>
          <p:nvPr/>
        </p:nvSpPr>
        <p:spPr>
          <a:xfrm>
            <a:off x="2551597" y="963972"/>
            <a:ext cx="2268000" cy="1710000"/>
          </a:xfrm>
          <a:prstGeom prst="rect">
            <a:avLst/>
          </a:prstGeom>
          <a:gradFill>
            <a:gsLst>
              <a:gs pos="71000">
                <a:srgbClr val="80D8F8"/>
              </a:gs>
              <a:gs pos="43000">
                <a:srgbClr val="80D8F8"/>
              </a:gs>
              <a:gs pos="0">
                <a:srgbClr val="00B0F0"/>
              </a:gs>
              <a:gs pos="56000">
                <a:schemeClr val="bg1"/>
              </a:gs>
              <a:gs pos="100000">
                <a:srgbClr val="00B0F0"/>
              </a:gs>
            </a:gsLst>
            <a:lin ang="2700000" scaled="1"/>
          </a:gra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Oplossing</a:t>
            </a:r>
          </a:p>
          <a:p>
            <a:r>
              <a:rPr lang="en-US"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</a:t>
            </a:r>
            <a:r>
              <a:rPr lang="nl-NL"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Geef een oplossing voor elk probleem</a:t>
            </a:r>
            <a:r>
              <a:rPr lang="en-US"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]</a:t>
            </a:r>
          </a:p>
          <a:p>
            <a:endParaRPr lang="en-US" sz="800" dirty="0">
              <a:solidFill>
                <a:srgbClr val="005776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endParaRPr lang="en-US" sz="800" dirty="0">
              <a:solidFill>
                <a:srgbClr val="005776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9" name="Google Shape;586;p76">
            <a:extLst>
              <a:ext uri="{FF2B5EF4-FFF2-40B4-BE49-F238E27FC236}">
                <a16:creationId xmlns:a16="http://schemas.microsoft.com/office/drawing/2014/main" id="{C3ABFE55-DD15-4AD7-B817-EC167F54D74D}"/>
              </a:ext>
            </a:extLst>
          </p:cNvPr>
          <p:cNvSpPr/>
          <p:nvPr/>
        </p:nvSpPr>
        <p:spPr>
          <a:xfrm>
            <a:off x="2551597" y="2734180"/>
            <a:ext cx="2268000" cy="1710000"/>
          </a:xfrm>
          <a:prstGeom prst="rect">
            <a:avLst/>
          </a:prstGeom>
          <a:gradFill>
            <a:gsLst>
              <a:gs pos="72000">
                <a:srgbClr val="FFF0C0"/>
              </a:gs>
              <a:gs pos="45000">
                <a:srgbClr val="FFE080"/>
              </a:gs>
              <a:gs pos="0">
                <a:srgbClr val="FFC000"/>
              </a:gs>
              <a:gs pos="56000">
                <a:schemeClr val="bg1"/>
              </a:gs>
              <a:gs pos="100000">
                <a:srgbClr val="FFC000"/>
              </a:gs>
            </a:gsLst>
            <a:lin ang="2700000" scaled="1"/>
          </a:gradFill>
          <a:ln w="38100"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Hoofd Metrieken</a:t>
            </a:r>
          </a:p>
          <a:p>
            <a:r>
              <a:rPr lang="nl"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[Geef een overzicht van de getallen die aangeven hoe goed je het doet]</a:t>
            </a:r>
          </a:p>
          <a:p>
            <a:endParaRPr lang="nl" sz="800" dirty="0">
              <a:solidFill>
                <a:srgbClr val="B48900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  <a:p>
            <a:endParaRPr sz="800" dirty="0">
              <a:solidFill>
                <a:srgbClr val="B48900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0" name="Google Shape;584;p76">
            <a:extLst>
              <a:ext uri="{FF2B5EF4-FFF2-40B4-BE49-F238E27FC236}">
                <a16:creationId xmlns:a16="http://schemas.microsoft.com/office/drawing/2014/main" id="{CD7A465A-1E06-4DE8-ABC5-41E8239B82D8}"/>
              </a:ext>
            </a:extLst>
          </p:cNvPr>
          <p:cNvSpPr/>
          <p:nvPr/>
        </p:nvSpPr>
        <p:spPr>
          <a:xfrm>
            <a:off x="4892069" y="960803"/>
            <a:ext cx="2268000" cy="3485329"/>
          </a:xfrm>
          <a:prstGeom prst="rect">
            <a:avLst/>
          </a:prstGeom>
          <a:gradFill flip="none" rotWithShape="1">
            <a:gsLst>
              <a:gs pos="70000">
                <a:srgbClr val="E4F4D4"/>
              </a:gs>
              <a:gs pos="39000">
                <a:srgbClr val="C9E8A8"/>
              </a:gs>
              <a:gs pos="0">
                <a:srgbClr val="92D050"/>
              </a:gs>
              <a:gs pos="56000">
                <a:schemeClr val="bg1"/>
              </a:gs>
              <a:gs pos="100000">
                <a:srgbClr val="92D050"/>
              </a:gs>
            </a:gsLst>
            <a:lin ang="2700000" scaled="1"/>
            <a:tileRect/>
          </a:gradFill>
          <a:ln w="38100">
            <a:solidFill>
              <a:srgbClr val="2539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Unieke Waarde Propositie</a:t>
            </a:r>
          </a:p>
          <a:p>
            <a:r>
              <a:rPr lang="nl" sz="8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[Korte, heldere, meeslepende boodschap die een onbewuste bezoeker verandert in een interessante prospect]</a:t>
            </a:r>
          </a:p>
          <a:p>
            <a:endParaRPr lang="nl" sz="800" dirty="0">
              <a:solidFill>
                <a:srgbClr val="273C10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  <a:p>
            <a:endParaRPr lang="nl" sz="800" dirty="0">
              <a:solidFill>
                <a:srgbClr val="273C10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</p:txBody>
      </p:sp>
      <p:sp>
        <p:nvSpPr>
          <p:cNvPr id="11" name="Google Shape;587;p76">
            <a:extLst>
              <a:ext uri="{FF2B5EF4-FFF2-40B4-BE49-F238E27FC236}">
                <a16:creationId xmlns:a16="http://schemas.microsoft.com/office/drawing/2014/main" id="{FC6565D1-B249-4E5C-8794-BA3DBD5C769A}"/>
              </a:ext>
            </a:extLst>
          </p:cNvPr>
          <p:cNvSpPr/>
          <p:nvPr/>
        </p:nvSpPr>
        <p:spPr>
          <a:xfrm>
            <a:off x="7232541" y="958851"/>
            <a:ext cx="2268000" cy="1710000"/>
          </a:xfrm>
          <a:prstGeom prst="rect">
            <a:avLst/>
          </a:prstGeom>
          <a:gradFill>
            <a:gsLst>
              <a:gs pos="66000">
                <a:srgbClr val="DCCCE8"/>
              </a:gs>
              <a:gs pos="39000">
                <a:srgbClr val="B898D0"/>
              </a:gs>
              <a:gs pos="0">
                <a:srgbClr val="7030A0"/>
              </a:gs>
              <a:gs pos="56000">
                <a:schemeClr val="bg1"/>
              </a:gs>
              <a:gs pos="100000">
                <a:srgbClr val="7030A0"/>
              </a:gs>
            </a:gsLst>
            <a:lin ang="2700000" scaled="1"/>
          </a:gradFill>
          <a:ln w="38100">
            <a:solidFill>
              <a:srgbClr val="703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t"/>
          <a:lstStyle/>
          <a:p>
            <a:r>
              <a:rPr lang="nl-NL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Oneerlijk Voordeel </a:t>
            </a:r>
            <a:r>
              <a:rPr lang="en-US" sz="8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</a:t>
            </a:r>
            <a:r>
              <a:rPr lang="nl-NL" sz="8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Iets dat niet kan worden gekopieerd of gekocht</a:t>
            </a:r>
            <a:r>
              <a:rPr lang="en-US" sz="8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]</a:t>
            </a:r>
          </a:p>
          <a:p>
            <a:endParaRPr lang="en-US" sz="800" dirty="0">
              <a:solidFill>
                <a:srgbClr val="401C58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endParaRPr lang="en-US" sz="800" dirty="0">
              <a:solidFill>
                <a:srgbClr val="401C58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2" name="Google Shape;591;p76">
            <a:extLst>
              <a:ext uri="{FF2B5EF4-FFF2-40B4-BE49-F238E27FC236}">
                <a16:creationId xmlns:a16="http://schemas.microsoft.com/office/drawing/2014/main" id="{E28A8F0D-419E-4A6E-B46D-990B3D8DA15A}"/>
              </a:ext>
            </a:extLst>
          </p:cNvPr>
          <p:cNvSpPr txBox="1"/>
          <p:nvPr/>
        </p:nvSpPr>
        <p:spPr>
          <a:xfrm>
            <a:off x="9573013" y="958851"/>
            <a:ext cx="2204778" cy="3485328"/>
          </a:xfrm>
          <a:prstGeom prst="rect">
            <a:avLst/>
          </a:prstGeom>
          <a:gradFill>
            <a:gsLst>
              <a:gs pos="0">
                <a:srgbClr val="CC3300"/>
              </a:gs>
              <a:gs pos="56000">
                <a:schemeClr val="bg1"/>
              </a:gs>
              <a:gs pos="100000">
                <a:srgbClr val="CC3300"/>
              </a:gs>
            </a:gsLst>
            <a:lin ang="2700000" scaled="1"/>
          </a:gradFill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>
            <a:defPPr>
              <a:defRPr lang="nl-NL"/>
            </a:defPPr>
            <a:lvl1pPr algn="ctr">
              <a:defRPr>
                <a:solidFill>
                  <a:srgbClr val="C00000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nl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Kosten Structuur</a:t>
            </a:r>
          </a:p>
          <a:p>
            <a:pPr algn="l"/>
            <a:r>
              <a:rPr lang="nl" sz="800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[Benoem de vaste en variabele kosten voor het draaien van de business, overhead, ontwikkeling, etc.]</a:t>
            </a:r>
          </a:p>
          <a:p>
            <a:pPr algn="l"/>
            <a:endParaRPr lang="nl" sz="800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pPr algn="l"/>
            <a:endParaRPr sz="800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3" name="Google Shape;591;p76">
            <a:extLst>
              <a:ext uri="{FF2B5EF4-FFF2-40B4-BE49-F238E27FC236}">
                <a16:creationId xmlns:a16="http://schemas.microsoft.com/office/drawing/2014/main" id="{0D7E452C-79BE-487B-A556-CB6888A49BCE}"/>
              </a:ext>
            </a:extLst>
          </p:cNvPr>
          <p:cNvSpPr txBox="1"/>
          <p:nvPr/>
        </p:nvSpPr>
        <p:spPr>
          <a:xfrm>
            <a:off x="6185894" y="4520886"/>
            <a:ext cx="5591897" cy="1986117"/>
          </a:xfrm>
          <a:prstGeom prst="rect">
            <a:avLst/>
          </a:prstGeom>
          <a:gradFill>
            <a:gsLst>
              <a:gs pos="81000">
                <a:srgbClr val="969696"/>
              </a:gs>
              <a:gs pos="23000">
                <a:srgbClr val="969696"/>
              </a:gs>
              <a:gs pos="0">
                <a:srgbClr val="666699"/>
              </a:gs>
              <a:gs pos="56000">
                <a:schemeClr val="bg1"/>
              </a:gs>
              <a:gs pos="100000">
                <a:srgbClr val="666699"/>
              </a:gs>
            </a:gsLst>
            <a:lin ang="2700000" scaled="1"/>
          </a:gradFill>
          <a:ln w="38100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nl-NL"/>
            </a:defPPr>
            <a:lvl1pPr>
              <a:defRPr>
                <a:solidFill>
                  <a:srgbClr val="B489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Inkomsten Stromen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[Geef een overzicht van de inkomsten bronnen]</a:t>
            </a:r>
          </a:p>
          <a:p>
            <a:endParaRPr lang="nl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endParaRPr lang="nl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4" name="Google Shape;586;p76">
            <a:extLst>
              <a:ext uri="{FF2B5EF4-FFF2-40B4-BE49-F238E27FC236}">
                <a16:creationId xmlns:a16="http://schemas.microsoft.com/office/drawing/2014/main" id="{774A14FC-7FA2-42CD-B0A3-BAF47C87CCD6}"/>
              </a:ext>
            </a:extLst>
          </p:cNvPr>
          <p:cNvSpPr/>
          <p:nvPr/>
        </p:nvSpPr>
        <p:spPr>
          <a:xfrm>
            <a:off x="7232541" y="2743605"/>
            <a:ext cx="2268000" cy="1710000"/>
          </a:xfrm>
          <a:prstGeom prst="rect">
            <a:avLst/>
          </a:prstGeom>
          <a:gradFill>
            <a:gsLst>
              <a:gs pos="72000">
                <a:srgbClr val="FFCCCC"/>
              </a:gs>
              <a:gs pos="45000">
                <a:srgbClr val="FFCCCC"/>
              </a:gs>
              <a:gs pos="0">
                <a:srgbClr val="FF9999"/>
              </a:gs>
              <a:gs pos="56000">
                <a:schemeClr val="bg1"/>
              </a:gs>
              <a:gs pos="100000">
                <a:srgbClr val="FF9999"/>
              </a:gs>
            </a:gsLst>
            <a:lin ang="2700000" scaled="1"/>
          </a:gradFill>
          <a:ln w="3810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FF6699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Kanalen</a:t>
            </a:r>
          </a:p>
          <a:p>
            <a:r>
              <a:rPr lang="nl" sz="800" dirty="0">
                <a:solidFill>
                  <a:srgbClr val="FF6699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[Hoe bereik je klanten]</a:t>
            </a:r>
          </a:p>
          <a:p>
            <a:endParaRPr lang="nl" sz="1200" dirty="0">
              <a:solidFill>
                <a:srgbClr val="B48900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endParaRPr lang="nl" sz="800" dirty="0">
              <a:solidFill>
                <a:srgbClr val="FF6699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</p:txBody>
      </p:sp>
      <p:sp>
        <p:nvSpPr>
          <p:cNvPr id="15" name="Google Shape;584;p76">
            <a:extLst>
              <a:ext uri="{FF2B5EF4-FFF2-40B4-BE49-F238E27FC236}">
                <a16:creationId xmlns:a16="http://schemas.microsoft.com/office/drawing/2014/main" id="{E05A2774-3C77-4A34-B4A1-E5E77846CFA3}"/>
              </a:ext>
            </a:extLst>
          </p:cNvPr>
          <p:cNvSpPr/>
          <p:nvPr/>
        </p:nvSpPr>
        <p:spPr>
          <a:xfrm>
            <a:off x="201600" y="4524375"/>
            <a:ext cx="5894400" cy="1966129"/>
          </a:xfrm>
          <a:prstGeom prst="rect">
            <a:avLst/>
          </a:prstGeom>
          <a:gradFill flip="none" rotWithShape="1">
            <a:gsLst>
              <a:gs pos="70000">
                <a:srgbClr val="CCFFFF"/>
              </a:gs>
              <a:gs pos="39000">
                <a:srgbClr val="CCFFFF"/>
              </a:gs>
              <a:gs pos="0">
                <a:srgbClr val="33CCCC"/>
              </a:gs>
              <a:gs pos="56000">
                <a:schemeClr val="bg1"/>
              </a:gs>
              <a:gs pos="100000">
                <a:srgbClr val="33CCCC"/>
              </a:gs>
            </a:gsLst>
            <a:lin ang="2700000" scaled="1"/>
            <a:tileRect/>
          </a:gra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Klant Segmenten</a:t>
            </a:r>
          </a:p>
          <a:p>
            <a:r>
              <a:rPr lang="nl" sz="800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[Geef een overzicht van de diverse klant groepen]</a:t>
            </a:r>
          </a:p>
          <a:p>
            <a:endParaRPr lang="nl" sz="800" dirty="0">
              <a:solidFill>
                <a:srgbClr val="0099CC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  <a:p>
            <a:endParaRPr lang="nl" sz="800" dirty="0">
              <a:solidFill>
                <a:srgbClr val="0099CC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  <a:p>
            <a:endParaRPr lang="nl" sz="800" dirty="0">
              <a:solidFill>
                <a:srgbClr val="0099CC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</p:txBody>
      </p:sp>
      <p:sp>
        <p:nvSpPr>
          <p:cNvPr id="16" name="Tijdelijke aanduiding voor datum 21">
            <a:extLst>
              <a:ext uri="{FF2B5EF4-FFF2-40B4-BE49-F238E27FC236}">
                <a16:creationId xmlns:a16="http://schemas.microsoft.com/office/drawing/2014/main" id="{474723A4-412F-45F3-B64A-DDDFA6F55679}"/>
              </a:ext>
            </a:extLst>
          </p:cNvPr>
          <p:cNvSpPr txBox="1">
            <a:spLocks/>
          </p:cNvSpPr>
          <p:nvPr/>
        </p:nvSpPr>
        <p:spPr>
          <a:xfrm>
            <a:off x="159770" y="6585025"/>
            <a:ext cx="2743200" cy="22309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3-8-2021</a:t>
            </a:fld>
            <a:endParaRPr lang="nl-NL" sz="600" dirty="0"/>
          </a:p>
        </p:txBody>
      </p:sp>
      <p:sp>
        <p:nvSpPr>
          <p:cNvPr id="17" name="Tijdelijke aanduiding voor dianummer 22">
            <a:extLst>
              <a:ext uri="{FF2B5EF4-FFF2-40B4-BE49-F238E27FC236}">
                <a16:creationId xmlns:a16="http://schemas.microsoft.com/office/drawing/2014/main" id="{ADA4F4AE-EE85-4B76-92F1-EDD8E22A4103}"/>
              </a:ext>
            </a:extLst>
          </p:cNvPr>
          <p:cNvSpPr txBox="1">
            <a:spLocks/>
          </p:cNvSpPr>
          <p:nvPr/>
        </p:nvSpPr>
        <p:spPr>
          <a:xfrm>
            <a:off x="9303770" y="6585025"/>
            <a:ext cx="2743200" cy="22309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18" name="Tijdelijke aanduiding voor voettekst 23">
            <a:extLst>
              <a:ext uri="{FF2B5EF4-FFF2-40B4-BE49-F238E27FC236}">
                <a16:creationId xmlns:a16="http://schemas.microsoft.com/office/drawing/2014/main" id="{5B2B8795-5860-4A12-85CA-9555771252DC}"/>
              </a:ext>
            </a:extLst>
          </p:cNvPr>
          <p:cNvSpPr txBox="1">
            <a:spLocks/>
          </p:cNvSpPr>
          <p:nvPr/>
        </p:nvSpPr>
        <p:spPr>
          <a:xfrm>
            <a:off x="4045970" y="6585025"/>
            <a:ext cx="4114800" cy="22309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</p:spTree>
    <p:extLst>
      <p:ext uri="{BB962C8B-B14F-4D97-AF65-F5344CB8AC3E}">
        <p14:creationId xmlns:p14="http://schemas.microsoft.com/office/powerpoint/2010/main" val="2843273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773ECBB0-CCF0-4799-82EA-FCD8897067F6}" vid="{E0BA66DD-71ED-47F7-822B-905F292A2CD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5</TotalTime>
  <Words>136</Words>
  <Application>Microsoft Office PowerPoint</Application>
  <PresentationFormat>Breedbeeld</PresentationFormat>
  <Paragraphs>27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9" baseType="lpstr">
      <vt:lpstr>Arial</vt:lpstr>
      <vt:lpstr>Calibri</vt:lpstr>
      <vt:lpstr>Open Sans</vt:lpstr>
      <vt:lpstr>Titillium Web Light</vt:lpstr>
      <vt:lpstr>Verdana</vt:lpstr>
      <vt:lpstr>Wingdings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LEAN Canvas</dc:title>
  <dc:creator>Hans Rood</dc:creator>
  <cp:keywords>Kleur Nederlands</cp:keywords>
  <cp:lastModifiedBy>Hans Rood</cp:lastModifiedBy>
  <cp:revision>1</cp:revision>
  <dcterms:created xsi:type="dcterms:W3CDTF">2021-08-03T08:57:56Z</dcterms:created>
  <dcterms:modified xsi:type="dcterms:W3CDTF">2021-08-03T09:03:15Z</dcterms:modified>
</cp:coreProperties>
</file>