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22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BMC-NL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Business Model Canvas &lt;bedrijf&gt;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2</a:t>
            </a:r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5" y="49161"/>
            <a:ext cx="10183389" cy="10930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Model Canvas (BMC) &lt;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bedrijf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endParaRPr lang="en-US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DEE2A5B-2C4C-45E4-95D6-730469CDB79F}"/>
              </a:ext>
            </a:extLst>
          </p:cNvPr>
          <p:cNvGrpSpPr/>
          <p:nvPr/>
        </p:nvGrpSpPr>
        <p:grpSpPr>
          <a:xfrm>
            <a:off x="201600" y="958851"/>
            <a:ext cx="11576191" cy="5548152"/>
            <a:chOff x="201600" y="958851"/>
            <a:chExt cx="11576191" cy="5548152"/>
          </a:xfrm>
        </p:grpSpPr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823A606F-3E6D-4056-966B-E6EF6EE3460B}"/>
                </a:ext>
              </a:extLst>
            </p:cNvPr>
            <p:cNvSpPr/>
            <p:nvPr/>
          </p:nvSpPr>
          <p:spPr>
            <a:xfrm>
              <a:off x="201600" y="958851"/>
              <a:ext cx="2268000" cy="3485328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4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Belangrijkste Partners</a:t>
              </a:r>
            </a:p>
            <a:p>
              <a:endParaRPr lang="nl" sz="1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5CA9F894-2097-4C5F-AF3D-5367E3868697}"/>
                </a:ext>
              </a:extLst>
            </p:cNvPr>
            <p:cNvSpPr/>
            <p:nvPr/>
          </p:nvSpPr>
          <p:spPr>
            <a:xfrm>
              <a:off x="2551597" y="963972"/>
              <a:ext cx="2268000" cy="1710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/>
            <a:lstStyle/>
            <a:p>
              <a:r>
                <a:rPr lang="nl-NL" sz="14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Hoofd Activiteiten</a:t>
              </a:r>
            </a:p>
            <a:p>
              <a:endParaRPr lang="nl-NL" sz="10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200" dirty="0">
                <a:solidFill>
                  <a:srgbClr val="005776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2" name="Google Shape;586;p76">
              <a:extLst>
                <a:ext uri="{FF2B5EF4-FFF2-40B4-BE49-F238E27FC236}">
                  <a16:creationId xmlns:a16="http://schemas.microsoft.com/office/drawing/2014/main" id="{D8DFB020-4C76-4BAE-BDD2-87E77767E50D}"/>
                </a:ext>
              </a:extLst>
            </p:cNvPr>
            <p:cNvSpPr/>
            <p:nvPr/>
          </p:nvSpPr>
          <p:spPr>
            <a:xfrm>
              <a:off x="2551597" y="2734180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Sleutel Resources</a:t>
              </a:r>
            </a:p>
            <a:p>
              <a:endParaRPr lang="nl"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3" name="Google Shape;584;p76">
              <a:extLst>
                <a:ext uri="{FF2B5EF4-FFF2-40B4-BE49-F238E27FC236}">
                  <a16:creationId xmlns:a16="http://schemas.microsoft.com/office/drawing/2014/main" id="{E5E7FC38-AB89-43A9-B4BC-7BFE477A1F4D}"/>
                </a:ext>
              </a:extLst>
            </p:cNvPr>
            <p:cNvSpPr/>
            <p:nvPr/>
          </p:nvSpPr>
          <p:spPr>
            <a:xfrm>
              <a:off x="4892069" y="960803"/>
              <a:ext cx="2268000" cy="3485329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Waarde Propositie</a:t>
              </a:r>
            </a:p>
            <a:p>
              <a:endParaRPr lang="nl" sz="10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4" name="Google Shape;587;p76">
              <a:extLst>
                <a:ext uri="{FF2B5EF4-FFF2-40B4-BE49-F238E27FC236}">
                  <a16:creationId xmlns:a16="http://schemas.microsoft.com/office/drawing/2014/main" id="{FED04D01-5A5B-4EEF-8AB9-C9A00DD81401}"/>
                </a:ext>
              </a:extLst>
            </p:cNvPr>
            <p:cNvSpPr/>
            <p:nvPr/>
          </p:nvSpPr>
          <p:spPr>
            <a:xfrm>
              <a:off x="7232541" y="958851"/>
              <a:ext cx="2268000" cy="1710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sz="1400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Klant Relaties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lang="en-US" sz="1200" dirty="0">
                <a:solidFill>
                  <a:srgbClr val="401C58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5" name="Google Shape;591;p76">
              <a:extLst>
                <a:ext uri="{FF2B5EF4-FFF2-40B4-BE49-F238E27FC236}">
                  <a16:creationId xmlns:a16="http://schemas.microsoft.com/office/drawing/2014/main" id="{EDC990B7-AAE3-4C3D-A893-E0819366D2ED}"/>
                </a:ext>
              </a:extLst>
            </p:cNvPr>
            <p:cNvSpPr txBox="1"/>
            <p:nvPr/>
          </p:nvSpPr>
          <p:spPr>
            <a:xfrm>
              <a:off x="9573013" y="958851"/>
              <a:ext cx="2204778" cy="3485328"/>
            </a:xfrm>
            <a:prstGeom prst="rect">
              <a:avLst/>
            </a:prstGeom>
            <a:gradFill>
              <a:gsLst>
                <a:gs pos="0">
                  <a:srgbClr val="CC3300"/>
                </a:gs>
                <a:gs pos="56000">
                  <a:schemeClr val="bg1"/>
                </a:gs>
                <a:gs pos="100000">
                  <a:srgbClr val="CC33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nl" sz="1400" dirty="0">
                  <a:solidFill>
                    <a:srgbClr val="CC33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Klant Segmenten</a:t>
              </a:r>
            </a:p>
            <a:p>
              <a:pPr algn="l"/>
              <a:endParaRPr lang="nl" sz="10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l"/>
              <a:endParaRPr sz="1200" dirty="0">
                <a:solidFill>
                  <a:srgbClr val="CC3300"/>
                </a:solidFill>
                <a:sym typeface="Titillium Web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668F3E36-B032-47BD-AA60-A8158F5EA664}"/>
                </a:ext>
              </a:extLst>
            </p:cNvPr>
            <p:cNvSpPr txBox="1"/>
            <p:nvPr/>
          </p:nvSpPr>
          <p:spPr>
            <a:xfrm>
              <a:off x="6185894" y="4520886"/>
              <a:ext cx="5591897" cy="1986117"/>
            </a:xfrm>
            <a:prstGeom prst="rect">
              <a:avLst/>
            </a:prstGeom>
            <a:gradFill>
              <a:gsLst>
                <a:gs pos="81000">
                  <a:srgbClr val="969696"/>
                </a:gs>
                <a:gs pos="23000">
                  <a:srgbClr val="969696"/>
                </a:gs>
                <a:gs pos="0">
                  <a:srgbClr val="666699"/>
                </a:gs>
                <a:gs pos="56000">
                  <a:schemeClr val="bg1"/>
                </a:gs>
                <a:gs pos="100000">
                  <a:srgbClr val="666699"/>
                </a:gs>
              </a:gsLst>
              <a:lin ang="2700000" scaled="1"/>
            </a:gradFill>
            <a:ln w="38100"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Inkomsten Stromen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7" name="Google Shape;586;p76">
              <a:extLst>
                <a:ext uri="{FF2B5EF4-FFF2-40B4-BE49-F238E27FC236}">
                  <a16:creationId xmlns:a16="http://schemas.microsoft.com/office/drawing/2014/main" id="{831AB99B-0825-4A9A-B344-0FB93CD80908}"/>
                </a:ext>
              </a:extLst>
            </p:cNvPr>
            <p:cNvSpPr/>
            <p:nvPr/>
          </p:nvSpPr>
          <p:spPr>
            <a:xfrm>
              <a:off x="7232541" y="2743605"/>
              <a:ext cx="2268000" cy="1710000"/>
            </a:xfrm>
            <a:prstGeom prst="rect">
              <a:avLst/>
            </a:prstGeom>
            <a:gradFill>
              <a:gsLst>
                <a:gs pos="72000">
                  <a:srgbClr val="FFCCCC"/>
                </a:gs>
                <a:gs pos="45000">
                  <a:srgbClr val="FFCCCC"/>
                </a:gs>
                <a:gs pos="0">
                  <a:srgbClr val="FF9999"/>
                </a:gs>
                <a:gs pos="56000">
                  <a:schemeClr val="bg1"/>
                </a:gs>
                <a:gs pos="100000">
                  <a:srgbClr val="FF9999"/>
                </a:gs>
              </a:gsLst>
              <a:lin ang="2700000" scaled="1"/>
            </a:gradFill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FF6699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Kanalen</a:t>
              </a:r>
            </a:p>
            <a:p>
              <a:endParaRPr lang="nl" sz="1000" dirty="0">
                <a:solidFill>
                  <a:srgbClr val="FF6699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sz="1200" dirty="0">
                <a:solidFill>
                  <a:srgbClr val="FF6699"/>
                </a:solidFill>
                <a:sym typeface="Titillium Web SemiBold"/>
              </a:endParaRPr>
            </a:p>
            <a:p>
              <a:endParaRPr sz="1200" dirty="0">
                <a:solidFill>
                  <a:srgbClr val="B48900"/>
                </a:solidFill>
                <a:sym typeface="Titillium Web"/>
              </a:endParaRPr>
            </a:p>
          </p:txBody>
        </p:sp>
        <p:sp>
          <p:nvSpPr>
            <p:cNvPr id="18" name="Google Shape;584;p76">
              <a:extLst>
                <a:ext uri="{FF2B5EF4-FFF2-40B4-BE49-F238E27FC236}">
                  <a16:creationId xmlns:a16="http://schemas.microsoft.com/office/drawing/2014/main" id="{22F6A414-7B4F-40BB-85BF-F7CB26F7B402}"/>
                </a:ext>
              </a:extLst>
            </p:cNvPr>
            <p:cNvSpPr/>
            <p:nvPr/>
          </p:nvSpPr>
          <p:spPr>
            <a:xfrm>
              <a:off x="201600" y="4524375"/>
              <a:ext cx="5894400" cy="1966129"/>
            </a:xfrm>
            <a:prstGeom prst="rect">
              <a:avLst/>
            </a:prstGeom>
            <a:gradFill flip="none" rotWithShape="1">
              <a:gsLst>
                <a:gs pos="70000">
                  <a:srgbClr val="CCFFFF"/>
                </a:gs>
                <a:gs pos="39000">
                  <a:srgbClr val="CCFFFF"/>
                </a:gs>
                <a:gs pos="0">
                  <a:srgbClr val="33CCCC"/>
                </a:gs>
                <a:gs pos="56000">
                  <a:schemeClr val="bg1"/>
                </a:gs>
                <a:gs pos="100000">
                  <a:srgbClr val="33CCCC"/>
                </a:gs>
              </a:gsLst>
              <a:lin ang="2700000" scaled="1"/>
              <a:tileRect/>
            </a:gradFill>
            <a:ln w="38100">
              <a:solidFill>
                <a:srgbClr val="33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400" dirty="0">
                  <a:solidFill>
                    <a:srgbClr val="0099CC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Kosten Structuur</a:t>
              </a:r>
            </a:p>
            <a:p>
              <a:endParaRPr lang="nl" sz="10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74D0D2BA-D5F6-4884-8D42-0EB0E7C06043}"/>
              </a:ext>
            </a:extLst>
          </p:cNvPr>
          <p:cNvSpPr txBox="1"/>
          <p:nvPr/>
        </p:nvSpPr>
        <p:spPr>
          <a:xfrm>
            <a:off x="9826753" y="6568838"/>
            <a:ext cx="20750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https://www.redharbour.nl/BMC-NL/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965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D6603FDB-EE04-4DCE-AA01-6C0CDA50F683}" vid="{BDF7340B-B5D9-4B3C-BEB7-00435E05F1F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640</TotalTime>
  <Words>50</Words>
  <Application>Microsoft Office PowerPoint</Application>
  <PresentationFormat>Breedbeeld</PresentationFormat>
  <Paragraphs>19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Bahnschrift</vt:lpstr>
      <vt:lpstr>Calibri</vt:lpstr>
      <vt:lpstr>Open Sans</vt:lpstr>
      <vt:lpstr>Verdana</vt:lpstr>
      <vt:lpstr>Wingdings</vt:lpstr>
      <vt:lpstr>Kantoorthema</vt:lpstr>
      <vt:lpstr>PowerPoint-presentatie</vt:lpstr>
      <vt:lpstr>Business Model Canvas (BMC) &lt;bedrijf&gt;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Business Model Canvas BMC</dc:title>
  <dc:creator>Hans Rood</dc:creator>
  <cp:keywords>Nederlands kleur</cp:keywords>
  <cp:lastModifiedBy>Hans Rood</cp:lastModifiedBy>
  <cp:revision>3</cp:revision>
  <dcterms:created xsi:type="dcterms:W3CDTF">2021-07-30T03:50:57Z</dcterms:created>
  <dcterms:modified xsi:type="dcterms:W3CDTF">2021-08-04T17:46:03Z</dcterms:modified>
</cp:coreProperties>
</file>