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325" r:id="rId4"/>
    <p:sldId id="261" r:id="rId5"/>
    <p:sldId id="262" r:id="rId6"/>
    <p:sldId id="315" r:id="rId7"/>
    <p:sldId id="316" r:id="rId8"/>
    <p:sldId id="322" r:id="rId9"/>
    <p:sldId id="259" r:id="rId10"/>
    <p:sldId id="312" r:id="rId11"/>
    <p:sldId id="258" r:id="rId12"/>
    <p:sldId id="326" r:id="rId13"/>
    <p:sldId id="318" r:id="rId14"/>
    <p:sldId id="320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2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4fcd140259_2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4fcd140259_2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4d1ca813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4d1ca813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525c151b0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525c151b0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describe and update your persona canvas </a:t>
            </a:r>
            <a:br>
              <a:rPr lang="nl"/>
            </a:br>
            <a:r>
              <a:rPr lang="nl"/>
              <a:t>What has changed based on the learnings?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4fcd140259_2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4fcd140259_2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keep in mind: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b="1">
                <a:solidFill>
                  <a:schemeClr val="dk1"/>
                </a:solidFill>
              </a:rPr>
              <a:t>Is the person you are writing your valueprop for: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- Still unaware of their problem?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- Aware of a problem but unaware of a solution?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- Aware of solutions, but looking for the best one?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- Aware of your great product, but still undecided?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525c151b0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525c151b0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describe and update your persona canvas </a:t>
            </a:r>
            <a:br>
              <a:rPr lang="nl"/>
            </a:br>
            <a:r>
              <a:rPr lang="nl"/>
              <a:t>What has changed based on the learnings?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ullets - Right 2" userDrawn="1">
  <p:cSld name="Four bullets - Righ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5474767" y="1748400"/>
            <a:ext cx="27944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2"/>
          </p:nvPr>
        </p:nvSpPr>
        <p:spPr>
          <a:xfrm>
            <a:off x="5474767" y="3560000"/>
            <a:ext cx="27944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3"/>
          </p:nvPr>
        </p:nvSpPr>
        <p:spPr>
          <a:xfrm>
            <a:off x="8483600" y="1748400"/>
            <a:ext cx="27308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4"/>
          </p:nvPr>
        </p:nvSpPr>
        <p:spPr>
          <a:xfrm>
            <a:off x="8483600" y="3560000"/>
            <a:ext cx="27308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7033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0">
          <p15:clr>
            <a:srgbClr val="F9AD4C"/>
          </p15:clr>
        </p15:guide>
        <p15:guide id="2" pos="5298">
          <p15:clr>
            <a:srgbClr val="F9AD4C"/>
          </p15:clr>
        </p15:guide>
        <p15:guide id="3" orient="horz" pos="3175">
          <p15:clr>
            <a:srgbClr val="F9AD4C"/>
          </p15:clr>
        </p15:guide>
        <p15:guide id="4" pos="5693">
          <p15:clr>
            <a:srgbClr val="F9AD4C"/>
          </p15:clr>
        </p15:guide>
        <p15:guide id="5" orient="horz" pos="227">
          <p15:clr>
            <a:srgbClr val="F9AD4C"/>
          </p15:clr>
        </p15:guide>
        <p15:guide id="6" pos="1587">
          <p15:clr>
            <a:srgbClr val="F9AD4C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1080000" y="480000"/>
            <a:ext cx="101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1080000" y="1536633"/>
            <a:ext cx="10136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288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  <p:sldLayoutId id="2147483656" r:id="rId8"/>
    <p:sldLayoutId id="2147483657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harbour.nl/Problem-Statement-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harbour.nl/Risky-Assumptions-UK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harbour.nl/SWOT-for-Startups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harbour.nl/Value-Proposition-U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harbour.nl/BMC-UK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harbour.nl/Investor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harbour.nl/Job-to-be-Done-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harbour.nl/Personas-UK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Red Harbour Full Template Set (black and white)</a:t>
            </a: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0"/>
          <p:cNvSpPr txBox="1">
            <a:spLocks noGrp="1"/>
          </p:cNvSpPr>
          <p:nvPr>
            <p:ph type="title"/>
          </p:nvPr>
        </p:nvSpPr>
        <p:spPr>
          <a:xfrm>
            <a:off x="59397" y="69385"/>
            <a:ext cx="873429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" dirty="0">
                <a:solidFill>
                  <a:srgbClr val="4472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 Statement &lt;decription&gt;</a:t>
            </a:r>
            <a:r>
              <a:rPr lang="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2" name="Google Shape;422;p70"/>
          <p:cNvSpPr txBox="1">
            <a:spLocks noGrp="1"/>
          </p:cNvSpPr>
          <p:nvPr>
            <p:ph type="sldNum" idx="4294967295"/>
          </p:nvPr>
        </p:nvSpPr>
        <p:spPr>
          <a:xfrm>
            <a:off x="101600" y="5903500"/>
            <a:ext cx="2040400" cy="13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nl">
                <a:solidFill>
                  <a:srgbClr val="DDDDDD"/>
                </a:solidFill>
              </a:rPr>
              <a:pPr/>
              <a:t>10</a:t>
            </a:fld>
            <a:endParaRPr>
              <a:solidFill>
                <a:srgbClr val="DDDDDD"/>
              </a:solidFill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A68E9651-B95E-4B15-B18E-DE212FA9756F}"/>
              </a:ext>
            </a:extLst>
          </p:cNvPr>
          <p:cNvGrpSpPr/>
          <p:nvPr/>
        </p:nvGrpSpPr>
        <p:grpSpPr>
          <a:xfrm>
            <a:off x="203233" y="877313"/>
            <a:ext cx="11785533" cy="5692987"/>
            <a:chOff x="203233" y="877313"/>
            <a:chExt cx="11785533" cy="5692987"/>
          </a:xfrm>
          <a:solidFill>
            <a:schemeClr val="bg1"/>
          </a:solidFill>
        </p:grpSpPr>
        <p:sp>
          <p:nvSpPr>
            <p:cNvPr id="418" name="Google Shape;418;p70"/>
            <p:cNvSpPr/>
            <p:nvPr/>
          </p:nvSpPr>
          <p:spPr>
            <a:xfrm>
              <a:off x="203233" y="877313"/>
              <a:ext cx="8064000" cy="108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Who</a:t>
              </a:r>
            </a:p>
            <a:p>
              <a:r>
                <a:rPr lang="nl" sz="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Explain the specific individuals, groups or organizations that the problem affects.]</a:t>
              </a:r>
              <a:endParaRPr sz="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421" name="Google Shape;421;p70"/>
            <p:cNvSpPr txBox="1"/>
            <p:nvPr/>
          </p:nvSpPr>
          <p:spPr>
            <a:xfrm>
              <a:off x="8354775" y="877313"/>
              <a:ext cx="3633991" cy="5692987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ctr"/>
            <a:lstStyle>
              <a:defPPr>
                <a:defRPr lang="nl-NL"/>
              </a:defPPr>
              <a:lvl1pPr algn="ctr">
                <a:defRPr>
                  <a:solidFill>
                    <a:srgbClr val="C00000"/>
                  </a:solidFill>
                  <a:latin typeface="Bahnschrift" panose="020B0502040204020203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nl" dirty="0">
                  <a:solidFill>
                    <a:schemeClr val="tx1"/>
                  </a:solidFill>
                  <a:sym typeface="Titillium Web"/>
                </a:rPr>
                <a:t>Key learnings: </a:t>
              </a:r>
              <a:endParaRPr dirty="0">
                <a:solidFill>
                  <a:schemeClr val="tx1"/>
                </a:solidFill>
                <a:sym typeface="Titillium Web"/>
              </a:endParaRPr>
            </a:p>
            <a:p>
              <a:pPr algn="l"/>
              <a:endParaRPr dirty="0">
                <a:solidFill>
                  <a:schemeClr val="tx1"/>
                </a:solidFill>
                <a:sym typeface="Titillium Web"/>
              </a:endParaRPr>
            </a:p>
            <a:p>
              <a:pPr algn="l"/>
              <a:r>
                <a:rPr lang="nl" dirty="0">
                  <a:solidFill>
                    <a:schemeClr val="tx1"/>
                  </a:solidFill>
                  <a:sym typeface="Titillium Web"/>
                </a:rPr>
                <a:t>We assumed that…</a:t>
              </a:r>
              <a:endParaRPr dirty="0">
                <a:solidFill>
                  <a:schemeClr val="tx1"/>
                </a:solidFill>
                <a:sym typeface="Titillium Web"/>
              </a:endParaRPr>
            </a:p>
            <a:p>
              <a:pPr algn="l"/>
              <a:r>
                <a:rPr lang="nl" dirty="0">
                  <a:solidFill>
                    <a:schemeClr val="tx1"/>
                  </a:solidFill>
                  <a:sym typeface="Titillium Web"/>
                </a:rPr>
                <a:t>Based on … we… </a:t>
              </a:r>
              <a:endParaRPr dirty="0">
                <a:solidFill>
                  <a:schemeClr val="tx1"/>
                </a:solidFill>
                <a:sym typeface="Titillium Web"/>
              </a:endParaRPr>
            </a:p>
            <a:p>
              <a:pPr algn="l"/>
              <a:endParaRPr dirty="0">
                <a:solidFill>
                  <a:schemeClr val="tx1"/>
                </a:solidFill>
                <a:sym typeface="Titillium Web"/>
              </a:endParaRPr>
            </a:p>
            <a:p>
              <a:pPr algn="l"/>
              <a:r>
                <a:rPr lang="nl" dirty="0">
                  <a:solidFill>
                    <a:schemeClr val="tx1"/>
                  </a:solidFill>
                  <a:sym typeface="Titillium Web"/>
                </a:rPr>
                <a:t>Later we learned that..</a:t>
              </a:r>
              <a:endParaRPr dirty="0">
                <a:solidFill>
                  <a:schemeClr val="tx1"/>
                </a:solidFill>
                <a:sym typeface="Titillium Web"/>
              </a:endParaRPr>
            </a:p>
            <a:p>
              <a:pPr algn="l"/>
              <a:r>
                <a:rPr lang="nl" dirty="0">
                  <a:solidFill>
                    <a:schemeClr val="tx1"/>
                  </a:solidFill>
                  <a:sym typeface="Titillium Web"/>
                </a:rPr>
                <a:t>Hence we...</a:t>
              </a:r>
              <a:endParaRPr dirty="0">
                <a:solidFill>
                  <a:schemeClr val="tx1"/>
                </a:solidFill>
                <a:sym typeface="Titillium Web"/>
              </a:endParaRPr>
            </a:p>
          </p:txBody>
        </p:sp>
        <p:sp>
          <p:nvSpPr>
            <p:cNvPr id="423" name="Google Shape;423;p70"/>
            <p:cNvSpPr/>
            <p:nvPr/>
          </p:nvSpPr>
          <p:spPr>
            <a:xfrm>
              <a:off x="203233" y="2030560"/>
              <a:ext cx="8064000" cy="108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Bahnschrift" panose="020B0502040204020203" pitchFamily="34" charset="0"/>
                  <a:sym typeface="Titillium Web SemiBold"/>
                </a:rPr>
                <a:t>What</a:t>
              </a:r>
            </a:p>
            <a:p>
              <a:r>
                <a:rPr lang="nl" sz="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Light"/>
                </a:rPr>
                <a:t>[Describe the problem’s boundaries - the problem itself, the effect it has, what would happen if the problem gets solved or what would happen with the customer  if you aren’t able to find a solution.]</a:t>
              </a:r>
              <a:endParaRPr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Light"/>
              </a:endParaRPr>
            </a:p>
          </p:txBody>
        </p:sp>
        <p:sp>
          <p:nvSpPr>
            <p:cNvPr id="424" name="Google Shape;424;p70"/>
            <p:cNvSpPr/>
            <p:nvPr/>
          </p:nvSpPr>
          <p:spPr>
            <a:xfrm>
              <a:off x="203233" y="3183807"/>
              <a:ext cx="8064000" cy="108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sym typeface="Titillium Web SemiBold"/>
                </a:rPr>
                <a:t>When</a:t>
              </a:r>
              <a:endParaRPr lang="nl" dirty="0">
                <a:solidFill>
                  <a:schemeClr val="tx1"/>
                </a:solidFill>
                <a:sym typeface="Titillium Web"/>
              </a:endParaRPr>
            </a:p>
            <a:p>
              <a:r>
                <a:rPr lang="nl" sz="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[State when the issue starts and when you need to solve it.]</a:t>
              </a:r>
              <a:endParaRPr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dirty="0">
                <a:solidFill>
                  <a:schemeClr val="tx1"/>
                </a:solidFill>
                <a:sym typeface="Titillium Web SemiBold"/>
              </a:endParaRPr>
            </a:p>
          </p:txBody>
        </p:sp>
        <p:sp>
          <p:nvSpPr>
            <p:cNvPr id="425" name="Google Shape;425;p70"/>
            <p:cNvSpPr/>
            <p:nvPr/>
          </p:nvSpPr>
          <p:spPr>
            <a:xfrm>
              <a:off x="203233" y="4337054"/>
              <a:ext cx="8064000" cy="108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Where</a:t>
              </a:r>
              <a:endPara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sz="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[State where the problem happens whether it’s just in a specific location or in different areas.]</a:t>
              </a:r>
              <a:endParaRPr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426" name="Google Shape;426;p70"/>
            <p:cNvSpPr/>
            <p:nvPr/>
          </p:nvSpPr>
          <p:spPr>
            <a:xfrm>
              <a:off x="203233" y="5490300"/>
              <a:ext cx="8064000" cy="108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Why</a:t>
              </a:r>
              <a:endPara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sz="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[Describe the importance of solving the problem and how solving the problem would improve the life of your persona.]</a:t>
              </a:r>
              <a:endParaRPr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dirty="0">
                <a:solidFill>
                  <a:schemeClr val="tx1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</p:grpSp>
      <p:sp>
        <p:nvSpPr>
          <p:cNvPr id="11" name="Tijdelijke aanduiding voor datum 21">
            <a:extLst>
              <a:ext uri="{FF2B5EF4-FFF2-40B4-BE49-F238E27FC236}">
                <a16:creationId xmlns:a16="http://schemas.microsoft.com/office/drawing/2014/main" id="{12AA34ED-D9BB-4761-955B-6BF5921EE711}"/>
              </a:ext>
            </a:extLst>
          </p:cNvPr>
          <p:cNvSpPr txBox="1">
            <a:spLocks/>
          </p:cNvSpPr>
          <p:nvPr/>
        </p:nvSpPr>
        <p:spPr>
          <a:xfrm>
            <a:off x="159770" y="6651539"/>
            <a:ext cx="2743200" cy="206461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4-8-2021</a:t>
            </a:fld>
            <a:endParaRPr lang="nl-NL" sz="600" dirty="0"/>
          </a:p>
        </p:txBody>
      </p:sp>
      <p:sp>
        <p:nvSpPr>
          <p:cNvPr id="12" name="Tijdelijke aanduiding voor dianummer 22">
            <a:extLst>
              <a:ext uri="{FF2B5EF4-FFF2-40B4-BE49-F238E27FC236}">
                <a16:creationId xmlns:a16="http://schemas.microsoft.com/office/drawing/2014/main" id="{BEB4C359-36D6-40AC-AAB4-1CAF1C42A14C}"/>
              </a:ext>
            </a:extLst>
          </p:cNvPr>
          <p:cNvSpPr txBox="1">
            <a:spLocks/>
          </p:cNvSpPr>
          <p:nvPr/>
        </p:nvSpPr>
        <p:spPr>
          <a:xfrm>
            <a:off x="9448800" y="6614628"/>
            <a:ext cx="2743200" cy="206461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10</a:t>
            </a:fld>
            <a:endParaRPr lang="nl-NL" sz="600" dirty="0"/>
          </a:p>
        </p:txBody>
      </p:sp>
      <p:sp>
        <p:nvSpPr>
          <p:cNvPr id="13" name="Tijdelijke aanduiding voor voettekst 23">
            <a:extLst>
              <a:ext uri="{FF2B5EF4-FFF2-40B4-BE49-F238E27FC236}">
                <a16:creationId xmlns:a16="http://schemas.microsoft.com/office/drawing/2014/main" id="{2F636EE6-90A5-435C-9496-952B0F6660AD}"/>
              </a:ext>
            </a:extLst>
          </p:cNvPr>
          <p:cNvSpPr txBox="1">
            <a:spLocks/>
          </p:cNvSpPr>
          <p:nvPr/>
        </p:nvSpPr>
        <p:spPr>
          <a:xfrm>
            <a:off x="4045970" y="6651539"/>
            <a:ext cx="4114800" cy="206461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95235B7-4A71-4CCE-88EE-28F0187846CC}"/>
              </a:ext>
            </a:extLst>
          </p:cNvPr>
          <p:cNvSpPr txBox="1"/>
          <p:nvPr/>
        </p:nvSpPr>
        <p:spPr>
          <a:xfrm>
            <a:off x="9247199" y="6599359"/>
            <a:ext cx="28930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https://www.redharbour.nl/Problem-Statement-UK/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44A46A-0BAC-43D7-BF55-692DA75D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068-D56B-40CA-9C95-9B8F8F02814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298724-02B4-4D58-84A5-D2DDD47A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2231" y="6493998"/>
            <a:ext cx="4114800" cy="365125"/>
          </a:xfrm>
        </p:spPr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3514AD-6134-4FE4-85E4-D7A3FBC9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11</a:t>
            </a:fld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FDF014A-747F-4415-BE85-93155641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Risky Assumptions &lt;description&gt;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E3AA10B8-5122-4373-A243-277542EEBFDF}"/>
              </a:ext>
            </a:extLst>
          </p:cNvPr>
          <p:cNvCxnSpPr>
            <a:cxnSpLocks/>
            <a:stCxn id="19" idx="2"/>
            <a:endCxn id="23" idx="0"/>
          </p:cNvCxnSpPr>
          <p:nvPr/>
        </p:nvCxnSpPr>
        <p:spPr>
          <a:xfrm>
            <a:off x="6198832" y="1367558"/>
            <a:ext cx="0" cy="4652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A14A2FA0-878D-4533-8A4B-AC35CD0E75E0}"/>
              </a:ext>
            </a:extLst>
          </p:cNvPr>
          <p:cNvCxnSpPr>
            <a:cxnSpLocks/>
          </p:cNvCxnSpPr>
          <p:nvPr/>
        </p:nvCxnSpPr>
        <p:spPr>
          <a:xfrm flipH="1">
            <a:off x="1772261" y="3704756"/>
            <a:ext cx="87089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D4FBC06A-F862-44E5-A23E-74944D166368}"/>
              </a:ext>
            </a:extLst>
          </p:cNvPr>
          <p:cNvSpPr txBox="1"/>
          <p:nvPr/>
        </p:nvSpPr>
        <p:spPr>
          <a:xfrm>
            <a:off x="5043483" y="721227"/>
            <a:ext cx="2310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Devastating to be false</a:t>
            </a:r>
          </a:p>
          <a:p>
            <a:pPr algn="ctr"/>
            <a:r>
              <a:rPr lang="en-US" dirty="0"/>
              <a:t>(critical)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FA02912-DCA0-40A5-A187-9DFEE34A0D3F}"/>
              </a:ext>
            </a:extLst>
          </p:cNvPr>
          <p:cNvSpPr txBox="1"/>
          <p:nvPr/>
        </p:nvSpPr>
        <p:spPr>
          <a:xfrm>
            <a:off x="12290" y="3268062"/>
            <a:ext cx="1956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Unlikely to be false</a:t>
            </a:r>
          </a:p>
          <a:p>
            <a:pPr algn="ctr"/>
            <a:r>
              <a:rPr lang="en-US" dirty="0"/>
              <a:t>(knowledge)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D99D7F7-83B2-42F1-8832-594A542FD47D}"/>
              </a:ext>
            </a:extLst>
          </p:cNvPr>
          <p:cNvSpPr txBox="1"/>
          <p:nvPr/>
        </p:nvSpPr>
        <p:spPr>
          <a:xfrm>
            <a:off x="5150275" y="6019727"/>
            <a:ext cx="2097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Annoying to be false</a:t>
            </a:r>
          </a:p>
          <a:p>
            <a:pPr algn="ctr"/>
            <a:r>
              <a:rPr lang="en-US" dirty="0"/>
              <a:t>(non-critical)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51C2F0C5-3EDD-4955-9D34-8A9BC3C177C5}"/>
              </a:ext>
            </a:extLst>
          </p:cNvPr>
          <p:cNvSpPr txBox="1"/>
          <p:nvPr/>
        </p:nvSpPr>
        <p:spPr>
          <a:xfrm>
            <a:off x="10347969" y="3268061"/>
            <a:ext cx="1731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Likely to be false</a:t>
            </a:r>
          </a:p>
          <a:p>
            <a:pPr algn="ctr"/>
            <a:r>
              <a:rPr lang="en-US" dirty="0"/>
              <a:t>(assumptions)</a:t>
            </a: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86EF0DB6-1341-469B-8147-7B353449B3CD}"/>
              </a:ext>
            </a:extLst>
          </p:cNvPr>
          <p:cNvSpPr/>
          <p:nvPr/>
        </p:nvSpPr>
        <p:spPr>
          <a:xfrm>
            <a:off x="394331" y="1247602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bg1">
                  <a:lumMod val="85000"/>
                </a:schemeClr>
              </a:gs>
              <a:gs pos="39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F04083C5-2E13-47BD-A62F-0FDF0653F916}"/>
              </a:ext>
            </a:extLst>
          </p:cNvPr>
          <p:cNvSpPr/>
          <p:nvPr/>
        </p:nvSpPr>
        <p:spPr>
          <a:xfrm>
            <a:off x="546731" y="1400002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bg1">
                  <a:lumMod val="85000"/>
                </a:schemeClr>
              </a:gs>
              <a:gs pos="39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6D901404-ED24-448C-B600-42760D656F20}"/>
              </a:ext>
            </a:extLst>
          </p:cNvPr>
          <p:cNvSpPr/>
          <p:nvPr/>
        </p:nvSpPr>
        <p:spPr>
          <a:xfrm>
            <a:off x="699131" y="1552402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bg1">
                  <a:lumMod val="85000"/>
                </a:schemeClr>
              </a:gs>
              <a:gs pos="39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10A0C4AC-CAE0-4150-8A27-EBA91521F74E}"/>
              </a:ext>
            </a:extLst>
          </p:cNvPr>
          <p:cNvSpPr/>
          <p:nvPr/>
        </p:nvSpPr>
        <p:spPr>
          <a:xfrm>
            <a:off x="8086095" y="2631951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bg1">
                  <a:lumMod val="85000"/>
                </a:schemeClr>
              </a:gs>
              <a:gs pos="39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E65223B4-AC95-49E7-A7B4-14EE7E03550B}"/>
              </a:ext>
            </a:extLst>
          </p:cNvPr>
          <p:cNvSpPr/>
          <p:nvPr/>
        </p:nvSpPr>
        <p:spPr>
          <a:xfrm>
            <a:off x="3626152" y="2631952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bg1">
                  <a:lumMod val="85000"/>
                </a:schemeClr>
              </a:gs>
              <a:gs pos="39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EDF82218-9FF7-4973-9DBF-8DD9009C9CA5}"/>
              </a:ext>
            </a:extLst>
          </p:cNvPr>
          <p:cNvSpPr/>
          <p:nvPr/>
        </p:nvSpPr>
        <p:spPr>
          <a:xfrm>
            <a:off x="6758101" y="4061752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bg1">
                  <a:lumMod val="85000"/>
                </a:schemeClr>
              </a:gs>
              <a:gs pos="39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4C199964-0CF1-46F6-A797-0C3472E01C86}"/>
              </a:ext>
            </a:extLst>
          </p:cNvPr>
          <p:cNvSpPr/>
          <p:nvPr/>
        </p:nvSpPr>
        <p:spPr>
          <a:xfrm>
            <a:off x="3828735" y="5009977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bg1">
                  <a:lumMod val="85000"/>
                </a:schemeClr>
              </a:gs>
              <a:gs pos="39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F41D2B84-5980-4103-B25F-7F115B055AEE}"/>
              </a:ext>
            </a:extLst>
          </p:cNvPr>
          <p:cNvSpPr/>
          <p:nvPr/>
        </p:nvSpPr>
        <p:spPr>
          <a:xfrm>
            <a:off x="7190049" y="1580331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bg1">
                  <a:lumMod val="85000"/>
                </a:schemeClr>
              </a:gs>
              <a:gs pos="39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kstvak 20">
            <a:hlinkClick r:id="rId2"/>
            <a:extLst>
              <a:ext uri="{FF2B5EF4-FFF2-40B4-BE49-F238E27FC236}">
                <a16:creationId xmlns:a16="http://schemas.microsoft.com/office/drawing/2014/main" id="{25A8160A-61D8-44A9-8BA1-58AAAF6327CC}"/>
              </a:ext>
            </a:extLst>
          </p:cNvPr>
          <p:cNvSpPr txBox="1"/>
          <p:nvPr/>
        </p:nvSpPr>
        <p:spPr>
          <a:xfrm>
            <a:off x="9136682" y="6396108"/>
            <a:ext cx="29431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https://www.redharbour.nl/Risky-Assumptions-UK/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991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0514DD-9F9C-46B9-AB72-C3685688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068-D56B-40CA-9C95-9B8F8F028145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BF8D11-2C26-41B2-8D2F-17446E56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F8F86B-FF93-464B-9988-E0164A2D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pPr/>
              <a:t>12</a:t>
            </a:fld>
            <a:endParaRPr lang="nl-NL" sz="6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7648E51-3598-4D2B-AF32-E6CD3FCCBC07}"/>
              </a:ext>
            </a:extLst>
          </p:cNvPr>
          <p:cNvSpPr txBox="1"/>
          <p:nvPr/>
        </p:nvSpPr>
        <p:spPr>
          <a:xfrm>
            <a:off x="413194" y="95069"/>
            <a:ext cx="8993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rgbClr val="4472C4"/>
                </a:solidFill>
              </a:rPr>
              <a:t>SWOT Analysis &lt;</a:t>
            </a:r>
            <a:r>
              <a:rPr lang="en-US" sz="4800" dirty="0">
                <a:solidFill>
                  <a:srgbClr val="4472C4"/>
                </a:solidFill>
              </a:rPr>
              <a:t>description</a:t>
            </a:r>
            <a:r>
              <a:rPr lang="nl-NL" sz="4800" dirty="0">
                <a:solidFill>
                  <a:srgbClr val="4472C4"/>
                </a:solidFill>
              </a:rPr>
              <a:t>&gt;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1508A694-D5FD-4C3A-8BDE-28C1992BA410}"/>
              </a:ext>
            </a:extLst>
          </p:cNvPr>
          <p:cNvGrpSpPr/>
          <p:nvPr/>
        </p:nvGrpSpPr>
        <p:grpSpPr>
          <a:xfrm>
            <a:off x="479016" y="945217"/>
            <a:ext cx="11302957" cy="5520911"/>
            <a:chOff x="479016" y="945217"/>
            <a:chExt cx="11302957" cy="5520911"/>
          </a:xfrm>
          <a:solidFill>
            <a:schemeClr val="bg1"/>
          </a:solidFill>
        </p:grpSpPr>
        <p:sp>
          <p:nvSpPr>
            <p:cNvPr id="7" name="Google Shape;520;p73">
              <a:extLst>
                <a:ext uri="{FF2B5EF4-FFF2-40B4-BE49-F238E27FC236}">
                  <a16:creationId xmlns:a16="http://schemas.microsoft.com/office/drawing/2014/main" id="{A610AE0F-DB78-433A-936F-9062F833423D}"/>
                </a:ext>
              </a:extLst>
            </p:cNvPr>
            <p:cNvSpPr/>
            <p:nvPr/>
          </p:nvSpPr>
          <p:spPr>
            <a:xfrm>
              <a:off x="479016" y="945217"/>
              <a:ext cx="5616000" cy="272489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sym typeface="Titillium Web SemiBold"/>
                </a:rPr>
                <a:t>Strenghts</a:t>
              </a:r>
            </a:p>
          </p:txBody>
        </p:sp>
        <p:sp>
          <p:nvSpPr>
            <p:cNvPr id="8" name="Google Shape;519;p73">
              <a:extLst>
                <a:ext uri="{FF2B5EF4-FFF2-40B4-BE49-F238E27FC236}">
                  <a16:creationId xmlns:a16="http://schemas.microsoft.com/office/drawing/2014/main" id="{F69E98EF-F217-4FC8-8370-5EE976C46CA8}"/>
                </a:ext>
              </a:extLst>
            </p:cNvPr>
            <p:cNvSpPr/>
            <p:nvPr/>
          </p:nvSpPr>
          <p:spPr>
            <a:xfrm>
              <a:off x="6165973" y="952950"/>
              <a:ext cx="5616000" cy="272489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chemeClr val="tx1"/>
                  </a:solidFill>
                  <a:sym typeface="Titillium Web"/>
                </a:rPr>
                <a:t>Weaknesses</a:t>
              </a:r>
              <a:endParaRPr dirty="0">
                <a:solidFill>
                  <a:schemeClr val="tx1"/>
                </a:solidFill>
                <a:sym typeface="Titillium Web"/>
              </a:endParaRPr>
            </a:p>
          </p:txBody>
        </p:sp>
        <p:sp>
          <p:nvSpPr>
            <p:cNvPr id="10" name="Google Shape;519;p73">
              <a:extLst>
                <a:ext uri="{FF2B5EF4-FFF2-40B4-BE49-F238E27FC236}">
                  <a16:creationId xmlns:a16="http://schemas.microsoft.com/office/drawing/2014/main" id="{DE681BAB-F7F8-404A-8CDB-16F85612B3BE}"/>
                </a:ext>
              </a:extLst>
            </p:cNvPr>
            <p:cNvSpPr/>
            <p:nvPr/>
          </p:nvSpPr>
          <p:spPr>
            <a:xfrm>
              <a:off x="479016" y="3741238"/>
              <a:ext cx="5616000" cy="272489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0" rtlCol="0" anchor="t"/>
            <a:lstStyle/>
            <a:p>
              <a:r>
                <a:rPr lang="nl" dirty="0">
                  <a:solidFill>
                    <a:schemeClr val="tx1"/>
                  </a:solidFill>
                  <a:sym typeface="Titillium Web SemiBold"/>
                </a:rPr>
                <a:t>Opportunities</a:t>
              </a:r>
              <a:endParaRPr dirty="0">
                <a:solidFill>
                  <a:schemeClr val="tx1"/>
                </a:solidFill>
                <a:sym typeface="Titillium Web"/>
              </a:endParaRPr>
            </a:p>
            <a:p>
              <a:pPr algn="ctr"/>
              <a:endParaRPr dirty="0">
                <a:solidFill>
                  <a:schemeClr val="tx1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1" name="Google Shape;519;p73">
              <a:extLst>
                <a:ext uri="{FF2B5EF4-FFF2-40B4-BE49-F238E27FC236}">
                  <a16:creationId xmlns:a16="http://schemas.microsoft.com/office/drawing/2014/main" id="{D8AA71BB-14EC-4D13-A6C5-0993ED28E0CC}"/>
                </a:ext>
              </a:extLst>
            </p:cNvPr>
            <p:cNvSpPr/>
            <p:nvPr/>
          </p:nvSpPr>
          <p:spPr>
            <a:xfrm>
              <a:off x="6165973" y="3741238"/>
              <a:ext cx="5616000" cy="272489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chemeClr val="tx1"/>
                  </a:solidFill>
                  <a:sym typeface="Titillium Web"/>
                </a:rPr>
                <a:t>Threats</a:t>
              </a:r>
              <a:endParaRPr dirty="0">
                <a:solidFill>
                  <a:schemeClr val="tx1"/>
                </a:solidFill>
                <a:sym typeface="Titillium Web"/>
              </a:endParaRPr>
            </a:p>
          </p:txBody>
        </p: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C4FFF05C-8BD0-4113-B48C-292C7EA62A3E}"/>
              </a:ext>
            </a:extLst>
          </p:cNvPr>
          <p:cNvSpPr txBox="1"/>
          <p:nvPr/>
        </p:nvSpPr>
        <p:spPr>
          <a:xfrm>
            <a:off x="9270518" y="6518554"/>
            <a:ext cx="268708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https://www.redharbour.nl/SWOT-for-Startups/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40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6"/>
          <p:cNvSpPr/>
          <p:nvPr/>
        </p:nvSpPr>
        <p:spPr>
          <a:xfrm>
            <a:off x="201600" y="958852"/>
            <a:ext cx="3918116" cy="31527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Gain Creators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How does your product/service create customer gains?]</a:t>
            </a:r>
          </a:p>
          <a:p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85" name="Google Shape;585;p76"/>
          <p:cNvSpPr txBox="1">
            <a:spLocks noGrp="1"/>
          </p:cNvSpPr>
          <p:nvPr>
            <p:ph type="title"/>
          </p:nvPr>
        </p:nvSpPr>
        <p:spPr>
          <a:xfrm>
            <a:off x="77009" y="147202"/>
            <a:ext cx="101364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" dirty="0">
                <a:solidFill>
                  <a:srgbClr val="4472C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Value Map Canvas &lt;subject&gt;</a:t>
            </a:r>
            <a:endParaRPr dirty="0">
              <a:solidFill>
                <a:srgbClr val="4472C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86" name="Google Shape;586;p76"/>
          <p:cNvSpPr/>
          <p:nvPr/>
        </p:nvSpPr>
        <p:spPr>
          <a:xfrm>
            <a:off x="201600" y="4207700"/>
            <a:ext cx="8132232" cy="22225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Products/Services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List the products and services your value proposition builds on]</a:t>
            </a:r>
          </a:p>
          <a:p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87" name="Google Shape;587;p76"/>
          <p:cNvSpPr/>
          <p:nvPr/>
        </p:nvSpPr>
        <p:spPr>
          <a:xfrm>
            <a:off x="4231071" y="961600"/>
            <a:ext cx="4102761" cy="315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Pain Relievers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How does your product/service reduce the pain?]</a:t>
            </a:r>
          </a:p>
          <a:p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91" name="Google Shape;591;p76"/>
          <p:cNvSpPr txBox="1"/>
          <p:nvPr/>
        </p:nvSpPr>
        <p:spPr>
          <a:xfrm>
            <a:off x="8434816" y="958852"/>
            <a:ext cx="3437600" cy="547144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ctr"/>
          <a:lstStyle>
            <a:defPPr>
              <a:defRPr lang="nl-NL"/>
            </a:defPPr>
            <a:lvl1pPr algn="ctr">
              <a:defRPr>
                <a:solidFill>
                  <a:srgbClr val="C00000"/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Key learnings: </a:t>
            </a:r>
            <a:endParaRPr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endParaRPr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We assumed that…</a:t>
            </a:r>
            <a:endParaRPr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Based on … we… </a:t>
            </a:r>
            <a:endParaRPr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endParaRPr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Later we learned that..</a:t>
            </a:r>
            <a:endParaRPr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Hence we...</a:t>
            </a:r>
            <a:endParaRPr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7" name="Tijdelijke aanduiding voor datum 21">
            <a:extLst>
              <a:ext uri="{FF2B5EF4-FFF2-40B4-BE49-F238E27FC236}">
                <a16:creationId xmlns:a16="http://schemas.microsoft.com/office/drawing/2014/main" id="{7DA3373F-099C-449D-A0DC-F75F2CED579C}"/>
              </a:ext>
            </a:extLst>
          </p:cNvPr>
          <p:cNvSpPr txBox="1">
            <a:spLocks/>
          </p:cNvSpPr>
          <p:nvPr/>
        </p:nvSpPr>
        <p:spPr>
          <a:xfrm>
            <a:off x="159770" y="6443715"/>
            <a:ext cx="2743200" cy="206468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4-8-2021</a:t>
            </a:fld>
            <a:endParaRPr lang="nl-NL" sz="600" dirty="0"/>
          </a:p>
        </p:txBody>
      </p:sp>
      <p:sp>
        <p:nvSpPr>
          <p:cNvPr id="8" name="Tijdelijke aanduiding voor dianummer 22">
            <a:extLst>
              <a:ext uri="{FF2B5EF4-FFF2-40B4-BE49-F238E27FC236}">
                <a16:creationId xmlns:a16="http://schemas.microsoft.com/office/drawing/2014/main" id="{A440D41D-0321-473A-88EF-0D3364F9D13C}"/>
              </a:ext>
            </a:extLst>
          </p:cNvPr>
          <p:cNvSpPr txBox="1">
            <a:spLocks/>
          </p:cNvSpPr>
          <p:nvPr/>
        </p:nvSpPr>
        <p:spPr>
          <a:xfrm>
            <a:off x="9303770" y="6443714"/>
            <a:ext cx="2743200" cy="206469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13</a:t>
            </a:fld>
            <a:endParaRPr lang="nl-NL" sz="600" dirty="0"/>
          </a:p>
        </p:txBody>
      </p:sp>
      <p:sp>
        <p:nvSpPr>
          <p:cNvPr id="9" name="Tijdelijke aanduiding voor voettekst 23">
            <a:extLst>
              <a:ext uri="{FF2B5EF4-FFF2-40B4-BE49-F238E27FC236}">
                <a16:creationId xmlns:a16="http://schemas.microsoft.com/office/drawing/2014/main" id="{E107860D-5988-45EB-835D-93B1FDF9E89B}"/>
              </a:ext>
            </a:extLst>
          </p:cNvPr>
          <p:cNvSpPr txBox="1">
            <a:spLocks/>
          </p:cNvSpPr>
          <p:nvPr/>
        </p:nvSpPr>
        <p:spPr>
          <a:xfrm>
            <a:off x="4045970" y="6443714"/>
            <a:ext cx="4114800" cy="206469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7"/>
          <p:cNvSpPr txBox="1">
            <a:spLocks noGrp="1"/>
          </p:cNvSpPr>
          <p:nvPr>
            <p:ph type="title"/>
          </p:nvPr>
        </p:nvSpPr>
        <p:spPr>
          <a:xfrm>
            <a:off x="179585" y="69968"/>
            <a:ext cx="10529603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" dirty="0">
                <a:solidFill>
                  <a:srgbClr val="4472C4"/>
                </a:solidFill>
              </a:rPr>
              <a:t>Value Proposition &lt;description&gt;</a:t>
            </a:r>
            <a:r>
              <a:rPr lang="nl" dirty="0"/>
              <a:t> </a:t>
            </a:r>
            <a:endParaRPr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9453CE09-2B18-4617-9DC8-20E9FFC356ED}"/>
              </a:ext>
            </a:extLst>
          </p:cNvPr>
          <p:cNvGrpSpPr/>
          <p:nvPr/>
        </p:nvGrpSpPr>
        <p:grpSpPr>
          <a:xfrm>
            <a:off x="286680" y="883874"/>
            <a:ext cx="11618640" cy="5683681"/>
            <a:chOff x="252393" y="838179"/>
            <a:chExt cx="11618640" cy="5683681"/>
          </a:xfrm>
        </p:grpSpPr>
        <p:sp>
          <p:nvSpPr>
            <p:cNvPr id="596" name="Google Shape;596;p77"/>
            <p:cNvSpPr/>
            <p:nvPr/>
          </p:nvSpPr>
          <p:spPr>
            <a:xfrm>
              <a:off x="252393" y="838179"/>
              <a:ext cx="8100000" cy="1062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For</a:t>
              </a:r>
              <a:endParaRPr lang="nl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Light"/>
              </a:endParaRPr>
            </a:p>
            <a:p>
              <a:r>
                <a:rPr lang="nl" sz="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Light"/>
                </a:rPr>
                <a:t>[customer segment ]</a:t>
              </a:r>
              <a:endParaRPr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Light"/>
              </a:endParaRPr>
            </a:p>
            <a:p>
              <a:pPr algn="ctr"/>
              <a:endParaRPr sz="800" dirty="0">
                <a:solidFill>
                  <a:schemeClr val="tx1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  <p:sp>
          <p:nvSpPr>
            <p:cNvPr id="599" name="Google Shape;599;p77"/>
            <p:cNvSpPr txBox="1"/>
            <p:nvPr/>
          </p:nvSpPr>
          <p:spPr>
            <a:xfrm>
              <a:off x="8433433" y="838180"/>
              <a:ext cx="3437600" cy="56836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nl-NL"/>
              </a:defPPr>
              <a:lvl1pPr algn="ctr">
                <a:defRPr>
                  <a:solidFill>
                    <a:srgbClr val="C00000"/>
                  </a:solidFill>
                  <a:latin typeface="Bahnschrift" panose="020B0502040204020203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Key learnings: </a:t>
              </a:r>
              <a:endParaRPr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We assumed that…</a:t>
              </a:r>
              <a:endParaRPr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Based on … we… </a:t>
              </a:r>
              <a:endParaRPr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Later we learned that..</a:t>
              </a:r>
              <a:endParaRPr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Hence we...</a:t>
              </a:r>
              <a:endParaRPr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601" name="Google Shape;601;p77"/>
            <p:cNvSpPr/>
            <p:nvPr/>
          </p:nvSpPr>
          <p:spPr>
            <a:xfrm>
              <a:off x="252393" y="1993599"/>
              <a:ext cx="8100000" cy="1062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Who</a:t>
              </a:r>
              <a:r>
                <a:rPr lang="n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 </a:t>
              </a:r>
            </a:p>
            <a:p>
              <a:r>
                <a:rPr lang="nl" sz="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[statement of need or opportunity]</a:t>
              </a:r>
              <a:endParaRPr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pPr algn="ctr"/>
              <a:endParaRPr dirty="0">
                <a:solidFill>
                  <a:schemeClr val="tx1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  <p:sp>
          <p:nvSpPr>
            <p:cNvPr id="602" name="Google Shape;602;p77"/>
            <p:cNvSpPr/>
            <p:nvPr/>
          </p:nvSpPr>
          <p:spPr>
            <a:xfrm>
              <a:off x="252393" y="3149019"/>
              <a:ext cx="8100000" cy="1062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Our</a:t>
              </a:r>
              <a:endParaRPr lang="nl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sz="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[name of product or service]</a:t>
              </a:r>
              <a:endParaRPr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603" name="Google Shape;603;p77"/>
            <p:cNvSpPr/>
            <p:nvPr/>
          </p:nvSpPr>
          <p:spPr>
            <a:xfrm>
              <a:off x="252393" y="4304439"/>
              <a:ext cx="8100000" cy="1062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Is</a:t>
              </a:r>
              <a:endParaRPr lang="nl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sz="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[product category]</a:t>
              </a:r>
              <a:endParaRPr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604" name="Google Shape;604;p77"/>
            <p:cNvSpPr/>
            <p:nvPr/>
          </p:nvSpPr>
          <p:spPr>
            <a:xfrm>
              <a:off x="252393" y="5459860"/>
              <a:ext cx="8100000" cy="1062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That</a:t>
              </a:r>
              <a:endParaRPr lang="nl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sz="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[statement of benefit]</a:t>
              </a:r>
              <a:r>
                <a:rPr lang="nl" sz="1200" dirty="0">
                  <a:solidFill>
                    <a:schemeClr val="tx1"/>
                  </a:solidFill>
                  <a:latin typeface="Bahnschrift" panose="020B0502040204020203" pitchFamily="34" charset="0"/>
                  <a:sym typeface="Titillium Web"/>
                </a:rPr>
                <a:t> </a:t>
              </a:r>
              <a:endParaRPr sz="1200" dirty="0">
                <a:solidFill>
                  <a:schemeClr val="tx1"/>
                </a:solidFill>
                <a:latin typeface="Bahnschrift" panose="020B0502040204020203" pitchFamily="34" charset="0"/>
                <a:sym typeface="Titillium Web"/>
              </a:endParaRPr>
            </a:p>
            <a:p>
              <a:pPr algn="ctr"/>
              <a:endParaRPr sz="1200" dirty="0">
                <a:solidFill>
                  <a:schemeClr val="tx1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</p:grpSp>
      <p:sp>
        <p:nvSpPr>
          <p:cNvPr id="10" name="Tijdelijke aanduiding voor datum 21">
            <a:extLst>
              <a:ext uri="{FF2B5EF4-FFF2-40B4-BE49-F238E27FC236}">
                <a16:creationId xmlns:a16="http://schemas.microsoft.com/office/drawing/2014/main" id="{077FFFF1-8A65-4D65-BB5F-80191FACE8A4}"/>
              </a:ext>
            </a:extLst>
          </p:cNvPr>
          <p:cNvSpPr txBox="1">
            <a:spLocks/>
          </p:cNvSpPr>
          <p:nvPr/>
        </p:nvSpPr>
        <p:spPr>
          <a:xfrm>
            <a:off x="159770" y="6668166"/>
            <a:ext cx="2743200" cy="164904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4-8-2021</a:t>
            </a:fld>
            <a:endParaRPr lang="nl-NL" sz="600" dirty="0"/>
          </a:p>
        </p:txBody>
      </p:sp>
      <p:sp>
        <p:nvSpPr>
          <p:cNvPr id="11" name="Tijdelijke aanduiding voor dianummer 22">
            <a:extLst>
              <a:ext uri="{FF2B5EF4-FFF2-40B4-BE49-F238E27FC236}">
                <a16:creationId xmlns:a16="http://schemas.microsoft.com/office/drawing/2014/main" id="{3E20FDE8-BFF5-44E2-B019-1A8D625E61E1}"/>
              </a:ext>
            </a:extLst>
          </p:cNvPr>
          <p:cNvSpPr txBox="1">
            <a:spLocks/>
          </p:cNvSpPr>
          <p:nvPr/>
        </p:nvSpPr>
        <p:spPr>
          <a:xfrm>
            <a:off x="9495507" y="6680320"/>
            <a:ext cx="2743200" cy="23140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14</a:t>
            </a:fld>
            <a:endParaRPr lang="nl-NL" sz="600" dirty="0"/>
          </a:p>
        </p:txBody>
      </p:sp>
      <p:sp>
        <p:nvSpPr>
          <p:cNvPr id="12" name="Tijdelijke aanduiding voor voettekst 23">
            <a:extLst>
              <a:ext uri="{FF2B5EF4-FFF2-40B4-BE49-F238E27FC236}">
                <a16:creationId xmlns:a16="http://schemas.microsoft.com/office/drawing/2014/main" id="{192E1C52-E438-4395-8569-1987482E2B47}"/>
              </a:ext>
            </a:extLst>
          </p:cNvPr>
          <p:cNvSpPr txBox="1">
            <a:spLocks/>
          </p:cNvSpPr>
          <p:nvPr/>
        </p:nvSpPr>
        <p:spPr>
          <a:xfrm>
            <a:off x="4045970" y="6668166"/>
            <a:ext cx="4114800" cy="23140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9ED89FF-4F94-49BD-86A7-4409E6E5CC91}"/>
              </a:ext>
            </a:extLst>
          </p:cNvPr>
          <p:cNvSpPr txBox="1"/>
          <p:nvPr/>
        </p:nvSpPr>
        <p:spPr>
          <a:xfrm>
            <a:off x="8825345" y="6600243"/>
            <a:ext cx="33666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https://www.redharbour.nl/Value-Proposition-UK/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44A46A-0BAC-43D7-BF55-692DA75D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068-D56B-40CA-9C95-9B8F8F02814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298724-02B4-4D58-84A5-D2DDD47A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3514AD-6134-4FE4-85E4-D7A3FBC9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2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FDF014A-747F-4415-BE85-93155641C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5" y="49161"/>
            <a:ext cx="8791047" cy="1093003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Model Canvas (BMC)</a:t>
            </a:r>
            <a:endParaRPr lang="en-US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DDEE2A5B-2C4C-45E4-95D6-730469CDB79F}"/>
              </a:ext>
            </a:extLst>
          </p:cNvPr>
          <p:cNvGrpSpPr/>
          <p:nvPr/>
        </p:nvGrpSpPr>
        <p:grpSpPr>
          <a:xfrm>
            <a:off x="201600" y="958851"/>
            <a:ext cx="11576191" cy="5548152"/>
            <a:chOff x="201600" y="958851"/>
            <a:chExt cx="11576191" cy="5548152"/>
          </a:xfrm>
        </p:grpSpPr>
        <p:sp>
          <p:nvSpPr>
            <p:cNvPr id="10" name="Google Shape;584;p76">
              <a:extLst>
                <a:ext uri="{FF2B5EF4-FFF2-40B4-BE49-F238E27FC236}">
                  <a16:creationId xmlns:a16="http://schemas.microsoft.com/office/drawing/2014/main" id="{823A606F-3E6D-4056-966B-E6EF6EE3460B}"/>
                </a:ext>
              </a:extLst>
            </p:cNvPr>
            <p:cNvSpPr/>
            <p:nvPr/>
          </p:nvSpPr>
          <p:spPr>
            <a:xfrm>
              <a:off x="201600" y="958851"/>
              <a:ext cx="2268000" cy="34853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Key Partners</a:t>
              </a:r>
            </a:p>
            <a:p>
              <a:endParaRPr lang="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11" name="Google Shape;587;p76">
              <a:extLst>
                <a:ext uri="{FF2B5EF4-FFF2-40B4-BE49-F238E27FC236}">
                  <a16:creationId xmlns:a16="http://schemas.microsoft.com/office/drawing/2014/main" id="{5CA9F894-2097-4C5F-AF3D-5367E3868697}"/>
                </a:ext>
              </a:extLst>
            </p:cNvPr>
            <p:cNvSpPr/>
            <p:nvPr/>
          </p:nvSpPr>
          <p:spPr>
            <a:xfrm>
              <a:off x="2551597" y="963972"/>
              <a:ext cx="2268000" cy="171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Key</a:t>
              </a:r>
              <a:r>
                <a:rPr lang="nl-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Activities</a:t>
              </a:r>
            </a:p>
            <a:p>
              <a:endParaRPr lang="nl-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lang="en-US" sz="1200" dirty="0">
                <a:solidFill>
                  <a:schemeClr val="tx1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2" name="Google Shape;586;p76">
              <a:extLst>
                <a:ext uri="{FF2B5EF4-FFF2-40B4-BE49-F238E27FC236}">
                  <a16:creationId xmlns:a16="http://schemas.microsoft.com/office/drawing/2014/main" id="{D8DFB020-4C76-4BAE-BDD2-87E77767E50D}"/>
                </a:ext>
              </a:extLst>
            </p:cNvPr>
            <p:cNvSpPr/>
            <p:nvPr/>
          </p:nvSpPr>
          <p:spPr>
            <a:xfrm>
              <a:off x="2551597" y="2734180"/>
              <a:ext cx="2268000" cy="171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Key Resources</a:t>
              </a:r>
            </a:p>
            <a:p>
              <a:endParaRPr lang="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13" name="Google Shape;584;p76">
              <a:extLst>
                <a:ext uri="{FF2B5EF4-FFF2-40B4-BE49-F238E27FC236}">
                  <a16:creationId xmlns:a16="http://schemas.microsoft.com/office/drawing/2014/main" id="{E5E7FC38-AB89-43A9-B4BC-7BFE477A1F4D}"/>
                </a:ext>
              </a:extLst>
            </p:cNvPr>
            <p:cNvSpPr/>
            <p:nvPr/>
          </p:nvSpPr>
          <p:spPr>
            <a:xfrm>
              <a:off x="4892069" y="960803"/>
              <a:ext cx="2268000" cy="348532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Value Proposition</a:t>
              </a:r>
            </a:p>
            <a:p>
              <a:endParaRPr lang="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14" name="Google Shape;587;p76">
              <a:extLst>
                <a:ext uri="{FF2B5EF4-FFF2-40B4-BE49-F238E27FC236}">
                  <a16:creationId xmlns:a16="http://schemas.microsoft.com/office/drawing/2014/main" id="{FED04D01-5A5B-4EEF-8AB9-C9A00DD81401}"/>
                </a:ext>
              </a:extLst>
            </p:cNvPr>
            <p:cNvSpPr/>
            <p:nvPr/>
          </p:nvSpPr>
          <p:spPr>
            <a:xfrm>
              <a:off x="7232541" y="958851"/>
              <a:ext cx="2268000" cy="171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-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Customer </a:t>
              </a:r>
              <a:r>
                <a:rPr lang="en-US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Relationships</a:t>
              </a:r>
            </a:p>
            <a:p>
              <a:endPara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lang="en-US" sz="1200" dirty="0">
                <a:solidFill>
                  <a:schemeClr val="tx1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5" name="Google Shape;591;p76">
              <a:extLst>
                <a:ext uri="{FF2B5EF4-FFF2-40B4-BE49-F238E27FC236}">
                  <a16:creationId xmlns:a16="http://schemas.microsoft.com/office/drawing/2014/main" id="{EDC990B7-AAE3-4C3D-A893-E0819366D2ED}"/>
                </a:ext>
              </a:extLst>
            </p:cNvPr>
            <p:cNvSpPr txBox="1"/>
            <p:nvPr/>
          </p:nvSpPr>
          <p:spPr>
            <a:xfrm>
              <a:off x="9573013" y="958851"/>
              <a:ext cx="2204778" cy="34853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>
              <a:defPPr>
                <a:defRPr lang="nl-NL"/>
              </a:defPPr>
              <a:lvl1pPr algn="ctr">
                <a:defRPr>
                  <a:solidFill>
                    <a:srgbClr val="C00000"/>
                  </a:solidFill>
                  <a:latin typeface="Bahnschrift" panose="020B0502040204020203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Customer Segments</a:t>
              </a:r>
            </a:p>
            <a:p>
              <a:pPr algn="l"/>
              <a:endParaRPr lang="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pPr algn="l"/>
              <a:endParaRPr sz="1200" dirty="0">
                <a:solidFill>
                  <a:schemeClr val="tx1"/>
                </a:solidFill>
                <a:sym typeface="Titillium Web"/>
              </a:endParaRPr>
            </a:p>
          </p:txBody>
        </p:sp>
        <p:sp>
          <p:nvSpPr>
            <p:cNvPr id="16" name="Google Shape;591;p76">
              <a:extLst>
                <a:ext uri="{FF2B5EF4-FFF2-40B4-BE49-F238E27FC236}">
                  <a16:creationId xmlns:a16="http://schemas.microsoft.com/office/drawing/2014/main" id="{668F3E36-B032-47BD-AA60-A8158F5EA664}"/>
                </a:ext>
              </a:extLst>
            </p:cNvPr>
            <p:cNvSpPr txBox="1"/>
            <p:nvPr/>
          </p:nvSpPr>
          <p:spPr>
            <a:xfrm>
              <a:off x="6185894" y="4520886"/>
              <a:ext cx="5591897" cy="198611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nl-NL"/>
              </a:defPPr>
              <a:lvl1pPr>
                <a:defRPr>
                  <a:solidFill>
                    <a:srgbClr val="B48900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Revenue Streams</a:t>
              </a:r>
            </a:p>
            <a:p>
              <a:endParaRPr lang="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7" name="Google Shape;586;p76">
              <a:extLst>
                <a:ext uri="{FF2B5EF4-FFF2-40B4-BE49-F238E27FC236}">
                  <a16:creationId xmlns:a16="http://schemas.microsoft.com/office/drawing/2014/main" id="{831AB99B-0825-4A9A-B344-0FB93CD80908}"/>
                </a:ext>
              </a:extLst>
            </p:cNvPr>
            <p:cNvSpPr/>
            <p:nvPr/>
          </p:nvSpPr>
          <p:spPr>
            <a:xfrm>
              <a:off x="7232541" y="2743605"/>
              <a:ext cx="2268000" cy="171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Channels</a:t>
              </a:r>
              <a:endParaRPr lang="nl" sz="1200" dirty="0">
                <a:solidFill>
                  <a:schemeClr val="tx1"/>
                </a:solidFill>
                <a:sym typeface="Titillium Web SemiBold"/>
              </a:endParaRPr>
            </a:p>
            <a:p>
              <a:endParaRPr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8" name="Google Shape;584;p76">
              <a:extLst>
                <a:ext uri="{FF2B5EF4-FFF2-40B4-BE49-F238E27FC236}">
                  <a16:creationId xmlns:a16="http://schemas.microsoft.com/office/drawing/2014/main" id="{22F6A414-7B4F-40BB-85BF-F7CB26F7B402}"/>
                </a:ext>
              </a:extLst>
            </p:cNvPr>
            <p:cNvSpPr/>
            <p:nvPr/>
          </p:nvSpPr>
          <p:spPr>
            <a:xfrm>
              <a:off x="201600" y="4524375"/>
              <a:ext cx="5894400" cy="196612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Cost Structure</a:t>
              </a:r>
            </a:p>
            <a:p>
              <a:endParaRPr lang="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</p:grpSp>
      <p:sp>
        <p:nvSpPr>
          <p:cNvPr id="20" name="Tekstvak 19">
            <a:hlinkClick r:id="rId2"/>
            <a:extLst>
              <a:ext uri="{FF2B5EF4-FFF2-40B4-BE49-F238E27FC236}">
                <a16:creationId xmlns:a16="http://schemas.microsoft.com/office/drawing/2014/main" id="{B11B0A93-64F6-4C35-8D41-C741A454CA54}"/>
              </a:ext>
            </a:extLst>
          </p:cNvPr>
          <p:cNvSpPr txBox="1"/>
          <p:nvPr/>
        </p:nvSpPr>
        <p:spPr>
          <a:xfrm>
            <a:off x="9817701" y="6568838"/>
            <a:ext cx="21726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https://www.redharbour.nl/BMC-UK/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49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19;p70">
            <a:extLst>
              <a:ext uri="{FF2B5EF4-FFF2-40B4-BE49-F238E27FC236}">
                <a16:creationId xmlns:a16="http://schemas.microsoft.com/office/drawing/2014/main" id="{04CA585A-DC3D-436F-8CB9-A511AD8E7199}"/>
              </a:ext>
            </a:extLst>
          </p:cNvPr>
          <p:cNvSpPr txBox="1">
            <a:spLocks/>
          </p:cNvSpPr>
          <p:nvPr/>
        </p:nvSpPr>
        <p:spPr>
          <a:xfrm>
            <a:off x="203233" y="69385"/>
            <a:ext cx="10400972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472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Investor Pitch Canvas (IPC) &lt;company&gt;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28C6D62E-1AFF-4CC3-9478-4E8E4ACA7FE4}"/>
              </a:ext>
            </a:extLst>
          </p:cNvPr>
          <p:cNvGrpSpPr/>
          <p:nvPr/>
        </p:nvGrpSpPr>
        <p:grpSpPr>
          <a:xfrm>
            <a:off x="299918" y="953301"/>
            <a:ext cx="11576193" cy="5507707"/>
            <a:chOff x="299918" y="953301"/>
            <a:chExt cx="11576193" cy="5507707"/>
          </a:xfrm>
          <a:solidFill>
            <a:schemeClr val="bg1"/>
          </a:solidFill>
        </p:grpSpPr>
        <p:sp>
          <p:nvSpPr>
            <p:cNvPr id="7" name="Google Shape;584;p76">
              <a:extLst>
                <a:ext uri="{FF2B5EF4-FFF2-40B4-BE49-F238E27FC236}">
                  <a16:creationId xmlns:a16="http://schemas.microsoft.com/office/drawing/2014/main" id="{45C426FE-7026-4B50-9585-DB0AFED29AF2}"/>
                </a:ext>
              </a:extLst>
            </p:cNvPr>
            <p:cNvSpPr/>
            <p:nvPr/>
          </p:nvSpPr>
          <p:spPr>
            <a:xfrm>
              <a:off x="299920" y="953301"/>
              <a:ext cx="2268000" cy="348532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Team Qualification</a:t>
              </a:r>
            </a:p>
            <a:p>
              <a:endParaRPr lang="nl" dirty="0">
                <a:solidFill>
                  <a:schemeClr val="tx1"/>
                </a:solidFill>
                <a:sym typeface="Titillium Web SemiBold"/>
              </a:endParaRPr>
            </a:p>
          </p:txBody>
        </p:sp>
        <p:sp>
          <p:nvSpPr>
            <p:cNvPr id="8" name="Google Shape;587;p76">
              <a:extLst>
                <a:ext uri="{FF2B5EF4-FFF2-40B4-BE49-F238E27FC236}">
                  <a16:creationId xmlns:a16="http://schemas.microsoft.com/office/drawing/2014/main" id="{B9153636-030F-4DEC-9B53-CE83A3B93670}"/>
                </a:ext>
              </a:extLst>
            </p:cNvPr>
            <p:cNvSpPr/>
            <p:nvPr/>
          </p:nvSpPr>
          <p:spPr>
            <a:xfrm>
              <a:off x="4954016" y="953301"/>
              <a:ext cx="2268000" cy="171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Track Record</a:t>
              </a:r>
            </a:p>
            <a:p>
              <a:endParaRPr lang="en-US" dirty="0">
                <a:solidFill>
                  <a:schemeClr val="tx1"/>
                </a:solidFill>
                <a:latin typeface="Bahnschrift" panose="020B0502040204020203" pitchFamily="34" charset="0"/>
                <a:sym typeface="Titillium Web"/>
              </a:endParaRPr>
            </a:p>
            <a:p>
              <a:endParaRPr lang="nl-NL" dirty="0">
                <a:solidFill>
                  <a:schemeClr val="tx1"/>
                </a:solidFill>
                <a:latin typeface="Bahnschrift" panose="020B0502040204020203" pitchFamily="34" charset="0"/>
                <a:sym typeface="Titillium Web"/>
              </a:endParaRPr>
            </a:p>
            <a:p>
              <a:endParaRPr lang="en-US" sz="1200" dirty="0">
                <a:solidFill>
                  <a:schemeClr val="tx1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0" name="Google Shape;584;p76">
              <a:extLst>
                <a:ext uri="{FF2B5EF4-FFF2-40B4-BE49-F238E27FC236}">
                  <a16:creationId xmlns:a16="http://schemas.microsoft.com/office/drawing/2014/main" id="{CD7A465A-1E06-4DE8-ABC5-41E8239B82D8}"/>
                </a:ext>
              </a:extLst>
            </p:cNvPr>
            <p:cNvSpPr/>
            <p:nvPr/>
          </p:nvSpPr>
          <p:spPr>
            <a:xfrm>
              <a:off x="2626968" y="953301"/>
              <a:ext cx="2268000" cy="171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Value Proposition</a:t>
              </a:r>
            </a:p>
          </p:txBody>
        </p:sp>
        <p:sp>
          <p:nvSpPr>
            <p:cNvPr id="11" name="Google Shape;587;p76">
              <a:extLst>
                <a:ext uri="{FF2B5EF4-FFF2-40B4-BE49-F238E27FC236}">
                  <a16:creationId xmlns:a16="http://schemas.microsoft.com/office/drawing/2014/main" id="{FC6565D1-B249-4E5C-8794-BA3DBD5C769A}"/>
                </a:ext>
              </a:extLst>
            </p:cNvPr>
            <p:cNvSpPr/>
            <p:nvPr/>
          </p:nvSpPr>
          <p:spPr>
            <a:xfrm>
              <a:off x="9608111" y="964467"/>
              <a:ext cx="2268000" cy="171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-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Market</a:t>
              </a:r>
            </a:p>
            <a:p>
              <a:endParaRPr lang="en-US" sz="1200" dirty="0">
                <a:solidFill>
                  <a:schemeClr val="tx1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2" name="Google Shape;591;p76">
              <a:extLst>
                <a:ext uri="{FF2B5EF4-FFF2-40B4-BE49-F238E27FC236}">
                  <a16:creationId xmlns:a16="http://schemas.microsoft.com/office/drawing/2014/main" id="{E28A8F0D-419E-4A6E-B46D-990B3D8DA15A}"/>
                </a:ext>
              </a:extLst>
            </p:cNvPr>
            <p:cNvSpPr txBox="1"/>
            <p:nvPr/>
          </p:nvSpPr>
          <p:spPr>
            <a:xfrm>
              <a:off x="7281064" y="956869"/>
              <a:ext cx="2268000" cy="171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>
              <a:defPPr>
                <a:defRPr lang="nl-NL"/>
              </a:defPPr>
              <a:lvl1pPr algn="ctr">
                <a:defRPr>
                  <a:solidFill>
                    <a:srgbClr val="C00000"/>
                  </a:solidFill>
                  <a:latin typeface="Bahnschrift" panose="020B0502040204020203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Customer Segments</a:t>
              </a:r>
            </a:p>
            <a:p>
              <a:pPr algn="l"/>
              <a:endParaRPr sz="1200" dirty="0">
                <a:solidFill>
                  <a:schemeClr val="tx1"/>
                </a:solidFill>
                <a:sym typeface="Titillium Web"/>
              </a:endParaRPr>
            </a:p>
          </p:txBody>
        </p:sp>
        <p:sp>
          <p:nvSpPr>
            <p:cNvPr id="13" name="Google Shape;591;p76">
              <a:extLst>
                <a:ext uri="{FF2B5EF4-FFF2-40B4-BE49-F238E27FC236}">
                  <a16:creationId xmlns:a16="http://schemas.microsoft.com/office/drawing/2014/main" id="{0D7E452C-79BE-487B-A556-CB6888A49BCE}"/>
                </a:ext>
              </a:extLst>
            </p:cNvPr>
            <p:cNvSpPr txBox="1"/>
            <p:nvPr/>
          </p:nvSpPr>
          <p:spPr>
            <a:xfrm>
              <a:off x="3210649" y="4494879"/>
              <a:ext cx="2844000" cy="19656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nl-NL"/>
              </a:defPPr>
              <a:lvl1pPr>
                <a:defRPr>
                  <a:solidFill>
                    <a:srgbClr val="B48900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Product Income</a:t>
              </a:r>
            </a:p>
            <a:p>
              <a:endParaRPr lang="nl" dirty="0">
                <a:solidFill>
                  <a:schemeClr val="tx1"/>
                </a:solidFill>
                <a:sym typeface="Titillium Web"/>
              </a:endParaRPr>
            </a:p>
          </p:txBody>
        </p:sp>
        <p:sp>
          <p:nvSpPr>
            <p:cNvPr id="14" name="Google Shape;586;p76">
              <a:extLst>
                <a:ext uri="{FF2B5EF4-FFF2-40B4-BE49-F238E27FC236}">
                  <a16:creationId xmlns:a16="http://schemas.microsoft.com/office/drawing/2014/main" id="{774A14FC-7FA2-42CD-B0A3-BAF47C87CCD6}"/>
                </a:ext>
              </a:extLst>
            </p:cNvPr>
            <p:cNvSpPr/>
            <p:nvPr/>
          </p:nvSpPr>
          <p:spPr>
            <a:xfrm>
              <a:off x="2626968" y="2726742"/>
              <a:ext cx="2268000" cy="171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Unique Sellings Points</a:t>
              </a:r>
            </a:p>
            <a:p>
              <a:endParaRPr lang="nl" sz="1200" dirty="0">
                <a:solidFill>
                  <a:schemeClr val="tx1"/>
                </a:solidFill>
                <a:sym typeface="Titillium Web SemiBold"/>
              </a:endParaRPr>
            </a:p>
            <a:p>
              <a:endParaRPr sz="1200" dirty="0">
                <a:solidFill>
                  <a:schemeClr val="tx1"/>
                </a:solidFill>
                <a:sym typeface="Titillium Web"/>
              </a:endParaRPr>
            </a:p>
          </p:txBody>
        </p:sp>
        <p:sp>
          <p:nvSpPr>
            <p:cNvPr id="15" name="Google Shape;584;p76">
              <a:extLst>
                <a:ext uri="{FF2B5EF4-FFF2-40B4-BE49-F238E27FC236}">
                  <a16:creationId xmlns:a16="http://schemas.microsoft.com/office/drawing/2014/main" id="{E05A2774-3C77-4A34-B4A1-E5E77846CFA3}"/>
                </a:ext>
              </a:extLst>
            </p:cNvPr>
            <p:cNvSpPr/>
            <p:nvPr/>
          </p:nvSpPr>
          <p:spPr>
            <a:xfrm>
              <a:off x="299918" y="4494879"/>
              <a:ext cx="2844000" cy="1966129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Product Costs</a:t>
              </a:r>
            </a:p>
            <a:p>
              <a:endParaRPr lang="nl" dirty="0">
                <a:solidFill>
                  <a:schemeClr val="tx1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  <p:sp>
          <p:nvSpPr>
            <p:cNvPr id="16" name="Google Shape;591;p76">
              <a:extLst>
                <a:ext uri="{FF2B5EF4-FFF2-40B4-BE49-F238E27FC236}">
                  <a16:creationId xmlns:a16="http://schemas.microsoft.com/office/drawing/2014/main" id="{B35C45C5-9FA0-448C-A4F6-B748FB328DD5}"/>
                </a:ext>
              </a:extLst>
            </p:cNvPr>
            <p:cNvSpPr txBox="1"/>
            <p:nvPr/>
          </p:nvSpPr>
          <p:spPr>
            <a:xfrm>
              <a:off x="6121380" y="4494879"/>
              <a:ext cx="2844000" cy="19656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>
              <a:defPPr>
                <a:defRPr lang="nl-NL"/>
              </a:defPPr>
              <a:lvl1pPr>
                <a:defRPr>
                  <a:solidFill>
                    <a:schemeClr val="accent2"/>
                  </a:solidFill>
                  <a:latin typeface="Bahnschrift" panose="020B0502040204020203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Profit</a:t>
              </a:r>
            </a:p>
          </p:txBody>
        </p:sp>
        <p:sp>
          <p:nvSpPr>
            <p:cNvPr id="17" name="Google Shape;587;p76">
              <a:extLst>
                <a:ext uri="{FF2B5EF4-FFF2-40B4-BE49-F238E27FC236}">
                  <a16:creationId xmlns:a16="http://schemas.microsoft.com/office/drawing/2014/main" id="{6CDDAA75-0096-439E-82D8-FEAF09C83509}"/>
                </a:ext>
              </a:extLst>
            </p:cNvPr>
            <p:cNvSpPr/>
            <p:nvPr/>
          </p:nvSpPr>
          <p:spPr>
            <a:xfrm>
              <a:off x="9608111" y="2726742"/>
              <a:ext cx="2268000" cy="171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-NL" sz="1400" dirty="0">
                  <a:solidFill>
                    <a:schemeClr val="tx1"/>
                  </a:solidFill>
                  <a:sym typeface="Titillium Web"/>
                </a:rPr>
                <a:t>Sales Forecast</a:t>
              </a:r>
            </a:p>
            <a:p>
              <a:endParaRPr lang="en-US" dirty="0">
                <a:solidFill>
                  <a:schemeClr val="tx1"/>
                </a:solidFill>
                <a:sym typeface="Titillium Web"/>
              </a:endParaRPr>
            </a:p>
          </p:txBody>
        </p:sp>
        <p:sp>
          <p:nvSpPr>
            <p:cNvPr id="18" name="Google Shape;587;p76">
              <a:extLst>
                <a:ext uri="{FF2B5EF4-FFF2-40B4-BE49-F238E27FC236}">
                  <a16:creationId xmlns:a16="http://schemas.microsoft.com/office/drawing/2014/main" id="{13B8CF2A-EF56-41E8-8E03-8B6C42984E39}"/>
                </a:ext>
              </a:extLst>
            </p:cNvPr>
            <p:cNvSpPr/>
            <p:nvPr/>
          </p:nvSpPr>
          <p:spPr>
            <a:xfrm>
              <a:off x="9032111" y="4494879"/>
              <a:ext cx="2844000" cy="19656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Requested Investment</a:t>
              </a:r>
            </a:p>
            <a:p>
              <a:endParaRPr lang="nl-NL" dirty="0">
                <a:solidFill>
                  <a:schemeClr val="tx1"/>
                </a:solidFill>
                <a:latin typeface="Bahnschrift" panose="020B0502040204020203" pitchFamily="34" charset="0"/>
                <a:sym typeface="Titillium Web"/>
              </a:endParaRPr>
            </a:p>
            <a:p>
              <a:endParaRPr lang="en-US" sz="1200" dirty="0">
                <a:solidFill>
                  <a:schemeClr val="tx1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9" name="Google Shape;584;p76">
              <a:extLst>
                <a:ext uri="{FF2B5EF4-FFF2-40B4-BE49-F238E27FC236}">
                  <a16:creationId xmlns:a16="http://schemas.microsoft.com/office/drawing/2014/main" id="{D0931E9B-B9B0-4C9E-A6AC-5A0F46FC7BA8}"/>
                </a:ext>
              </a:extLst>
            </p:cNvPr>
            <p:cNvSpPr/>
            <p:nvPr/>
          </p:nvSpPr>
          <p:spPr>
            <a:xfrm>
              <a:off x="7281064" y="2726742"/>
              <a:ext cx="2268000" cy="171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Problem to Solve</a:t>
              </a:r>
            </a:p>
          </p:txBody>
        </p:sp>
        <p:sp>
          <p:nvSpPr>
            <p:cNvPr id="20" name="Google Shape;586;p76">
              <a:extLst>
                <a:ext uri="{FF2B5EF4-FFF2-40B4-BE49-F238E27FC236}">
                  <a16:creationId xmlns:a16="http://schemas.microsoft.com/office/drawing/2014/main" id="{59C602FC-F4E9-448D-A110-AFE0B0E61F17}"/>
                </a:ext>
              </a:extLst>
            </p:cNvPr>
            <p:cNvSpPr/>
            <p:nvPr/>
          </p:nvSpPr>
          <p:spPr>
            <a:xfrm>
              <a:off x="4954016" y="2726742"/>
              <a:ext cx="2268000" cy="171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Growth Engine</a:t>
              </a:r>
            </a:p>
          </p:txBody>
        </p:sp>
      </p:grpSp>
      <p:sp>
        <p:nvSpPr>
          <p:cNvPr id="21" name="Tijdelijke aanduiding voor datum 21">
            <a:extLst>
              <a:ext uri="{FF2B5EF4-FFF2-40B4-BE49-F238E27FC236}">
                <a16:creationId xmlns:a16="http://schemas.microsoft.com/office/drawing/2014/main" id="{49801F57-AB3F-4533-B2E2-8D9B135E18C4}"/>
              </a:ext>
            </a:extLst>
          </p:cNvPr>
          <p:cNvSpPr txBox="1">
            <a:spLocks/>
          </p:cNvSpPr>
          <p:nvPr/>
        </p:nvSpPr>
        <p:spPr>
          <a:xfrm>
            <a:off x="159770" y="6626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4-8-2021</a:t>
            </a:fld>
            <a:endParaRPr lang="nl-NL" sz="600" dirty="0"/>
          </a:p>
        </p:txBody>
      </p:sp>
      <p:sp>
        <p:nvSpPr>
          <p:cNvPr id="22" name="Tijdelijke aanduiding voor dianummer 22">
            <a:extLst>
              <a:ext uri="{FF2B5EF4-FFF2-40B4-BE49-F238E27FC236}">
                <a16:creationId xmlns:a16="http://schemas.microsoft.com/office/drawing/2014/main" id="{289BBE4E-AAE5-4B09-9731-2066CAFE9EA9}"/>
              </a:ext>
            </a:extLst>
          </p:cNvPr>
          <p:cNvSpPr txBox="1">
            <a:spLocks/>
          </p:cNvSpPr>
          <p:nvPr/>
        </p:nvSpPr>
        <p:spPr>
          <a:xfrm>
            <a:off x="9303770" y="6626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3</a:t>
            </a:fld>
            <a:endParaRPr lang="nl-NL" sz="600" dirty="0"/>
          </a:p>
        </p:txBody>
      </p:sp>
      <p:sp>
        <p:nvSpPr>
          <p:cNvPr id="23" name="Tijdelijke aanduiding voor voettekst 23">
            <a:extLst>
              <a:ext uri="{FF2B5EF4-FFF2-40B4-BE49-F238E27FC236}">
                <a16:creationId xmlns:a16="http://schemas.microsoft.com/office/drawing/2014/main" id="{845332FA-3A21-4794-AC8A-FDA364C1ED78}"/>
              </a:ext>
            </a:extLst>
          </p:cNvPr>
          <p:cNvSpPr txBox="1">
            <a:spLocks/>
          </p:cNvSpPr>
          <p:nvPr/>
        </p:nvSpPr>
        <p:spPr>
          <a:xfrm>
            <a:off x="4045970" y="662660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942B34D5-7B09-40EC-B8CB-C673E5B4A057}"/>
              </a:ext>
            </a:extLst>
          </p:cNvPr>
          <p:cNvSpPr txBox="1"/>
          <p:nvPr/>
        </p:nvSpPr>
        <p:spPr>
          <a:xfrm>
            <a:off x="9905476" y="6518616"/>
            <a:ext cx="21267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https://www.redharbour.nl/Investor/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28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1166E85-D0D1-4C10-87CC-24D7F7D49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A286-E793-42B1-B209-0532C4A92C9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CAC9D5E-9E52-4E86-9804-81756664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Hans Rood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A38EB8-292B-4084-915A-332F0946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831AE655-56B5-435B-AFB6-0B3A35B77F17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2E26ADD-AEE4-457C-B651-4EFDAF1B9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46" y="128938"/>
            <a:ext cx="8791047" cy="1093003"/>
          </a:xfrm>
        </p:spPr>
        <p:txBody>
          <a:bodyPr/>
          <a:lstStyle/>
          <a:p>
            <a:r>
              <a:rPr lang="en-US" dirty="0"/>
              <a:t>Customer Journey &lt;description&gt;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3F383700-7AA3-409C-9EE3-0B3912CF4DCF}"/>
              </a:ext>
            </a:extLst>
          </p:cNvPr>
          <p:cNvGrpSpPr/>
          <p:nvPr/>
        </p:nvGrpSpPr>
        <p:grpSpPr>
          <a:xfrm>
            <a:off x="224833" y="1364368"/>
            <a:ext cx="9683336" cy="4796774"/>
            <a:chOff x="1667257" y="1397619"/>
            <a:chExt cx="9683336" cy="4796774"/>
          </a:xfrm>
        </p:grpSpPr>
        <p:sp>
          <p:nvSpPr>
            <p:cNvPr id="7" name="Pijl: punthaak 6">
              <a:extLst>
                <a:ext uri="{FF2B5EF4-FFF2-40B4-BE49-F238E27FC236}">
                  <a16:creationId xmlns:a16="http://schemas.microsoft.com/office/drawing/2014/main" id="{5905416F-38E0-49BC-8DD5-D5685B0D832F}"/>
                </a:ext>
              </a:extLst>
            </p:cNvPr>
            <p:cNvSpPr/>
            <p:nvPr/>
          </p:nvSpPr>
          <p:spPr>
            <a:xfrm>
              <a:off x="2906747" y="1397619"/>
              <a:ext cx="1728000" cy="483220"/>
            </a:xfrm>
            <a:prstGeom prst="chevron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Stage 1</a:t>
              </a:r>
            </a:p>
          </p:txBody>
        </p:sp>
        <p:sp>
          <p:nvSpPr>
            <p:cNvPr id="8" name="Pijl: punthaak 7">
              <a:extLst>
                <a:ext uri="{FF2B5EF4-FFF2-40B4-BE49-F238E27FC236}">
                  <a16:creationId xmlns:a16="http://schemas.microsoft.com/office/drawing/2014/main" id="{27CE390C-2355-483C-A7A9-D963BC518E67}"/>
                </a:ext>
              </a:extLst>
            </p:cNvPr>
            <p:cNvSpPr/>
            <p:nvPr/>
          </p:nvSpPr>
          <p:spPr>
            <a:xfrm>
              <a:off x="4465321" y="1397619"/>
              <a:ext cx="2484134" cy="483220"/>
            </a:xfrm>
            <a:prstGeom prst="chevron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Stage 2</a:t>
              </a:r>
            </a:p>
          </p:txBody>
        </p:sp>
        <p:sp>
          <p:nvSpPr>
            <p:cNvPr id="9" name="Pijl: punthaak 8">
              <a:extLst>
                <a:ext uri="{FF2B5EF4-FFF2-40B4-BE49-F238E27FC236}">
                  <a16:creationId xmlns:a16="http://schemas.microsoft.com/office/drawing/2014/main" id="{2FD4B2A1-3C4E-4711-B064-5C299C2116F7}"/>
                </a:ext>
              </a:extLst>
            </p:cNvPr>
            <p:cNvSpPr/>
            <p:nvPr/>
          </p:nvSpPr>
          <p:spPr>
            <a:xfrm>
              <a:off x="6780029" y="1397619"/>
              <a:ext cx="2484134" cy="483220"/>
            </a:xfrm>
            <a:prstGeom prst="chevron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Stage 3</a:t>
              </a:r>
            </a:p>
          </p:txBody>
        </p:sp>
        <p:sp>
          <p:nvSpPr>
            <p:cNvPr id="10" name="Pijl: punthaak 9">
              <a:extLst>
                <a:ext uri="{FF2B5EF4-FFF2-40B4-BE49-F238E27FC236}">
                  <a16:creationId xmlns:a16="http://schemas.microsoft.com/office/drawing/2014/main" id="{6568D9CA-0EAF-42B4-A8CE-FEBE26E71B56}"/>
                </a:ext>
              </a:extLst>
            </p:cNvPr>
            <p:cNvSpPr/>
            <p:nvPr/>
          </p:nvSpPr>
          <p:spPr>
            <a:xfrm>
              <a:off x="9094737" y="1397619"/>
              <a:ext cx="1695183" cy="483220"/>
            </a:xfrm>
            <a:prstGeom prst="chevron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Stage 4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BC303796-BFC3-4DE5-99F2-AD9845D3E4DB}"/>
                </a:ext>
              </a:extLst>
            </p:cNvPr>
            <p:cNvSpPr txBox="1"/>
            <p:nvPr/>
          </p:nvSpPr>
          <p:spPr>
            <a:xfrm>
              <a:off x="1884783" y="1495618"/>
              <a:ext cx="6319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Stage</a:t>
              </a: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C5985675-43D4-484C-B85E-F1269FEE450B}"/>
                </a:ext>
              </a:extLst>
            </p:cNvPr>
            <p:cNvSpPr txBox="1"/>
            <p:nvPr/>
          </p:nvSpPr>
          <p:spPr>
            <a:xfrm>
              <a:off x="1800873" y="2479303"/>
              <a:ext cx="8803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Activities</a:t>
              </a: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D352C9B3-A224-4A9C-99F1-5102E5CBB3C8}"/>
                </a:ext>
              </a:extLst>
            </p:cNvPr>
            <p:cNvSpPr txBox="1"/>
            <p:nvPr/>
          </p:nvSpPr>
          <p:spPr>
            <a:xfrm>
              <a:off x="10596861" y="3353580"/>
              <a:ext cx="6815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Positive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6EF3657F-EDA4-4849-9988-6CA9C4FC80EE}"/>
                </a:ext>
              </a:extLst>
            </p:cNvPr>
            <p:cNvSpPr txBox="1"/>
            <p:nvPr/>
          </p:nvSpPr>
          <p:spPr>
            <a:xfrm>
              <a:off x="1667257" y="5419253"/>
              <a:ext cx="1232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Opportunities</a:t>
              </a:r>
            </a:p>
            <a:p>
              <a:pPr algn="ctr"/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For</a:t>
              </a:r>
            </a:p>
            <a:p>
              <a:pPr algn="ctr"/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Improvement</a:t>
              </a:r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4B53A6FE-EACD-47AB-A267-B59D6C4485F2}"/>
                </a:ext>
              </a:extLst>
            </p:cNvPr>
            <p:cNvSpPr txBox="1"/>
            <p:nvPr/>
          </p:nvSpPr>
          <p:spPr>
            <a:xfrm>
              <a:off x="2906747" y="1933803"/>
              <a:ext cx="728551" cy="136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lIns="36000" rIns="36000" rtlCol="0">
              <a:noAutofit/>
            </a:bodyPr>
            <a:lstStyle/>
            <a:p>
              <a:r>
                <a:rPr lang="en-US" sz="900" dirty="0">
                  <a:latin typeface="Verdana" panose="020B0604030504040204" pitchFamily="34" charset="0"/>
                  <a:ea typeface="Verdana" panose="020B0604030504040204" pitchFamily="34" charset="0"/>
                </a:rPr>
                <a:t>Activity 1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BE258810-8814-4CE4-91AE-6CA2EEEA9A0F}"/>
                </a:ext>
              </a:extLst>
            </p:cNvPr>
            <p:cNvSpPr txBox="1"/>
            <p:nvPr/>
          </p:nvSpPr>
          <p:spPr>
            <a:xfrm>
              <a:off x="3675356" y="1937534"/>
              <a:ext cx="728551" cy="136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lIns="36000" rIns="36000" rtlCol="0">
              <a:noAutofit/>
            </a:bodyPr>
            <a:lstStyle/>
            <a:p>
              <a:r>
                <a:rPr lang="en-US" sz="900">
                  <a:latin typeface="Verdana" panose="020B0604030504040204" pitchFamily="34" charset="0"/>
                  <a:ea typeface="Verdana" panose="020B0604030504040204" pitchFamily="34" charset="0"/>
                </a:rPr>
                <a:t>Activity </a:t>
              </a:r>
              <a:r>
                <a:rPr lang="en-US" sz="900" dirty="0"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E2FBEB68-FC2A-4450-BF15-8068159E5797}"/>
                </a:ext>
              </a:extLst>
            </p:cNvPr>
            <p:cNvSpPr txBox="1"/>
            <p:nvPr/>
          </p:nvSpPr>
          <p:spPr>
            <a:xfrm>
              <a:off x="4443965" y="1937534"/>
              <a:ext cx="728551" cy="136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en-US"/>
                <a:t>Activity </a:t>
              </a:r>
              <a:r>
                <a:rPr lang="en-US" dirty="0"/>
                <a:t>3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1BFAF8A6-C17C-433A-AABF-B5955EC8AAF3}"/>
                </a:ext>
              </a:extLst>
            </p:cNvPr>
            <p:cNvSpPr txBox="1"/>
            <p:nvPr/>
          </p:nvSpPr>
          <p:spPr>
            <a:xfrm>
              <a:off x="5212574" y="1937534"/>
              <a:ext cx="728551" cy="136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en-US"/>
                <a:t>Activity </a:t>
              </a:r>
              <a:r>
                <a:rPr lang="en-US" dirty="0"/>
                <a:t>4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DC0FD7CE-1740-4026-9F8C-0435274F13D3}"/>
                </a:ext>
              </a:extLst>
            </p:cNvPr>
            <p:cNvSpPr txBox="1"/>
            <p:nvPr/>
          </p:nvSpPr>
          <p:spPr>
            <a:xfrm>
              <a:off x="5981183" y="1937534"/>
              <a:ext cx="728551" cy="136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en-US"/>
                <a:t>Activity </a:t>
              </a:r>
              <a:r>
                <a:rPr lang="en-US" dirty="0"/>
                <a:t>5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ECD4BCA2-BCD5-4A82-A3FE-6483A35E18F3}"/>
                </a:ext>
              </a:extLst>
            </p:cNvPr>
            <p:cNvSpPr txBox="1"/>
            <p:nvPr/>
          </p:nvSpPr>
          <p:spPr>
            <a:xfrm>
              <a:off x="6749792" y="1937534"/>
              <a:ext cx="728551" cy="136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en-US"/>
                <a:t>Activity </a:t>
              </a:r>
              <a:r>
                <a:rPr lang="en-US" dirty="0"/>
                <a:t>6</a:t>
              </a: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0D4386FA-2848-4B2D-8D8A-10B49366F407}"/>
                </a:ext>
              </a:extLst>
            </p:cNvPr>
            <p:cNvSpPr txBox="1"/>
            <p:nvPr/>
          </p:nvSpPr>
          <p:spPr>
            <a:xfrm>
              <a:off x="7518401" y="1937534"/>
              <a:ext cx="728551" cy="136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en-US"/>
                <a:t>Activity </a:t>
              </a:r>
              <a:r>
                <a:rPr lang="en-US" dirty="0"/>
                <a:t>7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F034C057-B293-4011-A97E-F4119FAFE5BC}"/>
                </a:ext>
              </a:extLst>
            </p:cNvPr>
            <p:cNvSpPr txBox="1"/>
            <p:nvPr/>
          </p:nvSpPr>
          <p:spPr>
            <a:xfrm>
              <a:off x="8287010" y="1937534"/>
              <a:ext cx="728551" cy="136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en-US"/>
                <a:t>Activity </a:t>
              </a:r>
              <a:r>
                <a:rPr lang="en-US" dirty="0"/>
                <a:t>8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A6C02371-01D0-48BF-BD3B-D9090185D146}"/>
                </a:ext>
              </a:extLst>
            </p:cNvPr>
            <p:cNvSpPr txBox="1"/>
            <p:nvPr/>
          </p:nvSpPr>
          <p:spPr>
            <a:xfrm>
              <a:off x="9055619" y="1937534"/>
              <a:ext cx="728551" cy="136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lIns="36000" rIns="36000" rtlCol="0">
              <a:noAutofit/>
            </a:bodyPr>
            <a:lstStyle/>
            <a:p>
              <a:r>
                <a:rPr lang="en-US" sz="900">
                  <a:latin typeface="Bahnschrift" panose="020B0502040204020203" pitchFamily="34" charset="0"/>
                </a:rPr>
                <a:t>Activity </a:t>
              </a:r>
              <a:r>
                <a:rPr lang="en-US" sz="900" dirty="0">
                  <a:latin typeface="Bahnschrift" panose="020B0502040204020203" pitchFamily="34" charset="0"/>
                </a:rPr>
                <a:t>9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EA2FC136-3216-40F6-8F94-C86E404B8172}"/>
                </a:ext>
              </a:extLst>
            </p:cNvPr>
            <p:cNvSpPr txBox="1"/>
            <p:nvPr/>
          </p:nvSpPr>
          <p:spPr>
            <a:xfrm>
              <a:off x="9827848" y="1937534"/>
              <a:ext cx="728551" cy="136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en-US">
                  <a:latin typeface="Bahnschrift" panose="020B0502040204020203" pitchFamily="34" charset="0"/>
                  <a:ea typeface="+mn-ea"/>
                </a:rPr>
                <a:t>Activity </a:t>
              </a:r>
              <a:r>
                <a:rPr lang="en-US" dirty="0">
                  <a:latin typeface="Bahnschrift" panose="020B0502040204020203" pitchFamily="34" charset="0"/>
                  <a:ea typeface="+mn-ea"/>
                </a:rPr>
                <a:t>10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1E0CFD8E-648C-4C5D-8EDD-F93D81EDB4FC}"/>
                </a:ext>
              </a:extLst>
            </p:cNvPr>
            <p:cNvSpPr txBox="1"/>
            <p:nvPr/>
          </p:nvSpPr>
          <p:spPr>
            <a:xfrm>
              <a:off x="2906747" y="3362230"/>
              <a:ext cx="728551" cy="12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92CD1B33-3841-4D5E-855C-D8E736B298CF}"/>
                </a:ext>
              </a:extLst>
            </p:cNvPr>
            <p:cNvSpPr txBox="1"/>
            <p:nvPr/>
          </p:nvSpPr>
          <p:spPr>
            <a:xfrm>
              <a:off x="3675758" y="3362230"/>
              <a:ext cx="728551" cy="12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397D0FFC-73F8-4346-A432-2D422294BD1D}"/>
                </a:ext>
              </a:extLst>
            </p:cNvPr>
            <p:cNvSpPr txBox="1"/>
            <p:nvPr/>
          </p:nvSpPr>
          <p:spPr>
            <a:xfrm>
              <a:off x="4444769" y="3362229"/>
              <a:ext cx="728551" cy="12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F17F9149-FFD2-44C0-B477-4AA02B8D6627}"/>
                </a:ext>
              </a:extLst>
            </p:cNvPr>
            <p:cNvSpPr txBox="1"/>
            <p:nvPr/>
          </p:nvSpPr>
          <p:spPr>
            <a:xfrm>
              <a:off x="5213780" y="3362229"/>
              <a:ext cx="728551" cy="12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BC5CED47-3196-4716-8523-85A2EE31DB7D}"/>
                </a:ext>
              </a:extLst>
            </p:cNvPr>
            <p:cNvSpPr txBox="1"/>
            <p:nvPr/>
          </p:nvSpPr>
          <p:spPr>
            <a:xfrm>
              <a:off x="5982791" y="3362229"/>
              <a:ext cx="728551" cy="12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0C194050-098B-4848-90AC-E1E57406E078}"/>
                </a:ext>
              </a:extLst>
            </p:cNvPr>
            <p:cNvSpPr txBox="1"/>
            <p:nvPr/>
          </p:nvSpPr>
          <p:spPr>
            <a:xfrm>
              <a:off x="6751802" y="3362229"/>
              <a:ext cx="728551" cy="12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DBF1E6F0-5BD7-4272-86E4-CB1BF3D0964F}"/>
                </a:ext>
              </a:extLst>
            </p:cNvPr>
            <p:cNvSpPr txBox="1"/>
            <p:nvPr/>
          </p:nvSpPr>
          <p:spPr>
            <a:xfrm>
              <a:off x="7520813" y="3362229"/>
              <a:ext cx="728551" cy="12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885073A1-F9C7-427D-9D46-2EB788E599BA}"/>
                </a:ext>
              </a:extLst>
            </p:cNvPr>
            <p:cNvSpPr txBox="1"/>
            <p:nvPr/>
          </p:nvSpPr>
          <p:spPr>
            <a:xfrm>
              <a:off x="8289824" y="3362229"/>
              <a:ext cx="728551" cy="12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3DEF959C-F812-4787-8D7F-EA4D180EAE89}"/>
                </a:ext>
              </a:extLst>
            </p:cNvPr>
            <p:cNvSpPr txBox="1"/>
            <p:nvPr/>
          </p:nvSpPr>
          <p:spPr>
            <a:xfrm>
              <a:off x="9058835" y="3362229"/>
              <a:ext cx="728551" cy="12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F9C683A5-844F-49E2-8E5C-5B4A9DD39C1E}"/>
                </a:ext>
              </a:extLst>
            </p:cNvPr>
            <p:cNvSpPr txBox="1"/>
            <p:nvPr/>
          </p:nvSpPr>
          <p:spPr>
            <a:xfrm>
              <a:off x="9827848" y="3362229"/>
              <a:ext cx="728551" cy="12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8FAE2433-6E46-4F27-8E4A-6CE9D741E586}"/>
                </a:ext>
              </a:extLst>
            </p:cNvPr>
            <p:cNvCxnSpPr>
              <a:cxnSpLocks/>
            </p:cNvCxnSpPr>
            <p:nvPr/>
          </p:nvCxnSpPr>
          <p:spPr>
            <a:xfrm>
              <a:off x="2906747" y="4062916"/>
              <a:ext cx="7649652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C9441FF0-B561-4F5E-B0D2-D78A950B0F98}"/>
                </a:ext>
              </a:extLst>
            </p:cNvPr>
            <p:cNvSpPr/>
            <p:nvPr/>
          </p:nvSpPr>
          <p:spPr>
            <a:xfrm>
              <a:off x="3209007" y="3752016"/>
              <a:ext cx="124032" cy="126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8E967573-8797-414E-AC19-8096D4204D6E}"/>
                </a:ext>
              </a:extLst>
            </p:cNvPr>
            <p:cNvSpPr/>
            <p:nvPr/>
          </p:nvSpPr>
          <p:spPr>
            <a:xfrm>
              <a:off x="5514833" y="4307907"/>
              <a:ext cx="124032" cy="126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D80C527E-5542-4734-A26E-D5BFA78422BF}"/>
                </a:ext>
              </a:extLst>
            </p:cNvPr>
            <p:cNvSpPr/>
            <p:nvPr/>
          </p:nvSpPr>
          <p:spPr>
            <a:xfrm>
              <a:off x="10126485" y="3765126"/>
              <a:ext cx="124032" cy="126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7CAFD23B-18E1-42E0-945F-AB1DF599FF92}"/>
                </a:ext>
              </a:extLst>
            </p:cNvPr>
            <p:cNvSpPr/>
            <p:nvPr/>
          </p:nvSpPr>
          <p:spPr>
            <a:xfrm>
              <a:off x="3956834" y="4266547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8FBC864B-9962-4C6D-88CD-977560719990}"/>
                </a:ext>
              </a:extLst>
            </p:cNvPr>
            <p:cNvSpPr/>
            <p:nvPr/>
          </p:nvSpPr>
          <p:spPr>
            <a:xfrm>
              <a:off x="4719846" y="3695322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A31FCC0B-0719-48D7-B02E-9C546733FE67}"/>
                </a:ext>
              </a:extLst>
            </p:cNvPr>
            <p:cNvSpPr/>
            <p:nvPr/>
          </p:nvSpPr>
          <p:spPr>
            <a:xfrm>
              <a:off x="6240968" y="3662016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0BE69504-01E4-40B8-A24D-2157A411EFCC}"/>
                </a:ext>
              </a:extLst>
            </p:cNvPr>
            <p:cNvSpPr/>
            <p:nvPr/>
          </p:nvSpPr>
          <p:spPr>
            <a:xfrm>
              <a:off x="7048739" y="3832410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al 47">
              <a:extLst>
                <a:ext uri="{FF2B5EF4-FFF2-40B4-BE49-F238E27FC236}">
                  <a16:creationId xmlns:a16="http://schemas.microsoft.com/office/drawing/2014/main" id="{80BD16F6-25A2-4A5A-AC3C-FF576DA1C707}"/>
                </a:ext>
              </a:extLst>
            </p:cNvPr>
            <p:cNvSpPr/>
            <p:nvPr/>
          </p:nvSpPr>
          <p:spPr>
            <a:xfrm>
              <a:off x="7792676" y="3583313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F18DAA02-DB0F-4B25-99C7-4CBB6BB5C8D2}"/>
                </a:ext>
              </a:extLst>
            </p:cNvPr>
            <p:cNvSpPr/>
            <p:nvPr/>
          </p:nvSpPr>
          <p:spPr>
            <a:xfrm>
              <a:off x="8572953" y="3810892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al 49">
              <a:extLst>
                <a:ext uri="{FF2B5EF4-FFF2-40B4-BE49-F238E27FC236}">
                  <a16:creationId xmlns:a16="http://schemas.microsoft.com/office/drawing/2014/main" id="{5BE0C444-BDF3-446E-B728-C667DEE2709B}"/>
                </a:ext>
              </a:extLst>
            </p:cNvPr>
            <p:cNvSpPr/>
            <p:nvPr/>
          </p:nvSpPr>
          <p:spPr>
            <a:xfrm>
              <a:off x="9348351" y="4362426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F20E1B68-EE6C-47AE-A9DE-359AC796A07D}"/>
                </a:ext>
              </a:extLst>
            </p:cNvPr>
            <p:cNvSpPr txBox="1"/>
            <p:nvPr/>
          </p:nvSpPr>
          <p:spPr>
            <a:xfrm>
              <a:off x="2910368" y="5310353"/>
              <a:ext cx="7646031" cy="8840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l"/>
              <a:endParaRPr lang="en-US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E3985923-A471-4801-A34A-C43B743F0F69}"/>
                </a:ext>
              </a:extLst>
            </p:cNvPr>
            <p:cNvSpPr txBox="1"/>
            <p:nvPr/>
          </p:nvSpPr>
          <p:spPr>
            <a:xfrm>
              <a:off x="1722078" y="3523516"/>
              <a:ext cx="9573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Feelings</a:t>
              </a:r>
            </a:p>
            <a:p>
              <a:pPr algn="ctr"/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(Moments</a:t>
              </a:r>
            </a:p>
            <a:p>
              <a:pPr algn="ctr"/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of</a:t>
              </a:r>
            </a:p>
            <a:p>
              <a:pPr algn="ctr"/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Truth)</a:t>
              </a:r>
            </a:p>
          </p:txBody>
        </p: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2FE67E75-346C-4594-B04F-87E3B77D0AD8}"/>
                </a:ext>
              </a:extLst>
            </p:cNvPr>
            <p:cNvSpPr txBox="1"/>
            <p:nvPr/>
          </p:nvSpPr>
          <p:spPr>
            <a:xfrm>
              <a:off x="10596861" y="4376008"/>
              <a:ext cx="7537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Negative</a:t>
              </a:r>
            </a:p>
          </p:txBody>
        </p:sp>
        <p:sp>
          <p:nvSpPr>
            <p:cNvPr id="57" name="Tekstvak 56">
              <a:extLst>
                <a:ext uri="{FF2B5EF4-FFF2-40B4-BE49-F238E27FC236}">
                  <a16:creationId xmlns:a16="http://schemas.microsoft.com/office/drawing/2014/main" id="{448AA1EA-367B-40E6-904C-9CC08BDE0097}"/>
                </a:ext>
              </a:extLst>
            </p:cNvPr>
            <p:cNvSpPr txBox="1"/>
            <p:nvPr/>
          </p:nvSpPr>
          <p:spPr>
            <a:xfrm>
              <a:off x="2906747" y="4667731"/>
              <a:ext cx="728551" cy="589656"/>
            </a:xfrm>
            <a:prstGeom prst="rect">
              <a:avLst/>
            </a:prstGeom>
            <a:solidFill>
              <a:srgbClr val="FFFCF3"/>
            </a:solidFill>
            <a:ln w="25400">
              <a:solidFill>
                <a:schemeClr val="accent4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8" name="Tekstvak 57">
              <a:extLst>
                <a:ext uri="{FF2B5EF4-FFF2-40B4-BE49-F238E27FC236}">
                  <a16:creationId xmlns:a16="http://schemas.microsoft.com/office/drawing/2014/main" id="{D1160B8A-8444-46DA-88C0-87A327F976AE}"/>
                </a:ext>
              </a:extLst>
            </p:cNvPr>
            <p:cNvSpPr txBox="1"/>
            <p:nvPr/>
          </p:nvSpPr>
          <p:spPr>
            <a:xfrm>
              <a:off x="3682558" y="4678926"/>
              <a:ext cx="728551" cy="589656"/>
            </a:xfrm>
            <a:prstGeom prst="rect">
              <a:avLst/>
            </a:prstGeom>
            <a:solidFill>
              <a:srgbClr val="FFFCF3"/>
            </a:solidFill>
            <a:ln w="25400">
              <a:solidFill>
                <a:schemeClr val="accent4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53C9AE1B-EF15-4540-8477-DCF884EEA528}"/>
                </a:ext>
              </a:extLst>
            </p:cNvPr>
            <p:cNvSpPr txBox="1"/>
            <p:nvPr/>
          </p:nvSpPr>
          <p:spPr>
            <a:xfrm>
              <a:off x="4444769" y="4675950"/>
              <a:ext cx="728551" cy="58965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0" name="Tekstvak 59">
              <a:extLst>
                <a:ext uri="{FF2B5EF4-FFF2-40B4-BE49-F238E27FC236}">
                  <a16:creationId xmlns:a16="http://schemas.microsoft.com/office/drawing/2014/main" id="{21536397-8BC7-4D94-903F-543B88359F0C}"/>
                </a:ext>
              </a:extLst>
            </p:cNvPr>
            <p:cNvSpPr txBox="1"/>
            <p:nvPr/>
          </p:nvSpPr>
          <p:spPr>
            <a:xfrm>
              <a:off x="5213780" y="4675950"/>
              <a:ext cx="728551" cy="58965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1" name="Tekstvak 60">
              <a:extLst>
                <a:ext uri="{FF2B5EF4-FFF2-40B4-BE49-F238E27FC236}">
                  <a16:creationId xmlns:a16="http://schemas.microsoft.com/office/drawing/2014/main" id="{FE767242-C7CF-4407-AB2D-7322BB1951CC}"/>
                </a:ext>
              </a:extLst>
            </p:cNvPr>
            <p:cNvSpPr txBox="1"/>
            <p:nvPr/>
          </p:nvSpPr>
          <p:spPr>
            <a:xfrm>
              <a:off x="5982791" y="4675950"/>
              <a:ext cx="728551" cy="58965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2" name="Tekstvak 61">
              <a:extLst>
                <a:ext uri="{FF2B5EF4-FFF2-40B4-BE49-F238E27FC236}">
                  <a16:creationId xmlns:a16="http://schemas.microsoft.com/office/drawing/2014/main" id="{3DB1B79E-18AA-4E23-831E-059C192353AC}"/>
                </a:ext>
              </a:extLst>
            </p:cNvPr>
            <p:cNvSpPr txBox="1"/>
            <p:nvPr/>
          </p:nvSpPr>
          <p:spPr>
            <a:xfrm>
              <a:off x="6751802" y="4661024"/>
              <a:ext cx="728551" cy="60458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3" name="Tekstvak 62">
              <a:extLst>
                <a:ext uri="{FF2B5EF4-FFF2-40B4-BE49-F238E27FC236}">
                  <a16:creationId xmlns:a16="http://schemas.microsoft.com/office/drawing/2014/main" id="{08332E3C-0D23-406A-AFB2-C3904130404C}"/>
                </a:ext>
              </a:extLst>
            </p:cNvPr>
            <p:cNvSpPr txBox="1"/>
            <p:nvPr/>
          </p:nvSpPr>
          <p:spPr>
            <a:xfrm>
              <a:off x="7520813" y="4661024"/>
              <a:ext cx="728551" cy="60458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4" name="Tekstvak 63">
              <a:extLst>
                <a:ext uri="{FF2B5EF4-FFF2-40B4-BE49-F238E27FC236}">
                  <a16:creationId xmlns:a16="http://schemas.microsoft.com/office/drawing/2014/main" id="{1828C70C-72CC-4EAE-8532-8F918EEFB714}"/>
                </a:ext>
              </a:extLst>
            </p:cNvPr>
            <p:cNvSpPr txBox="1"/>
            <p:nvPr/>
          </p:nvSpPr>
          <p:spPr>
            <a:xfrm>
              <a:off x="8289824" y="4661024"/>
              <a:ext cx="728551" cy="60458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5" name="Tekstvak 64">
              <a:extLst>
                <a:ext uri="{FF2B5EF4-FFF2-40B4-BE49-F238E27FC236}">
                  <a16:creationId xmlns:a16="http://schemas.microsoft.com/office/drawing/2014/main" id="{13177DD0-6075-4EE7-951F-4A453517ADA8}"/>
                </a:ext>
              </a:extLst>
            </p:cNvPr>
            <p:cNvSpPr txBox="1"/>
            <p:nvPr/>
          </p:nvSpPr>
          <p:spPr>
            <a:xfrm>
              <a:off x="9058835" y="4675206"/>
              <a:ext cx="728551" cy="590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6" name="Tekstvak 65">
              <a:extLst>
                <a:ext uri="{FF2B5EF4-FFF2-40B4-BE49-F238E27FC236}">
                  <a16:creationId xmlns:a16="http://schemas.microsoft.com/office/drawing/2014/main" id="{9207793E-1598-469D-891E-437FEE1B53B6}"/>
                </a:ext>
              </a:extLst>
            </p:cNvPr>
            <p:cNvSpPr txBox="1"/>
            <p:nvPr/>
          </p:nvSpPr>
          <p:spPr>
            <a:xfrm>
              <a:off x="9827848" y="4675206"/>
              <a:ext cx="728551" cy="590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8" name="Tekstvak 67">
              <a:extLst>
                <a:ext uri="{FF2B5EF4-FFF2-40B4-BE49-F238E27FC236}">
                  <a16:creationId xmlns:a16="http://schemas.microsoft.com/office/drawing/2014/main" id="{08A19701-138C-4C91-AC01-D703D491D8EB}"/>
                </a:ext>
              </a:extLst>
            </p:cNvPr>
            <p:cNvSpPr txBox="1"/>
            <p:nvPr/>
          </p:nvSpPr>
          <p:spPr>
            <a:xfrm>
              <a:off x="2906747" y="4675950"/>
              <a:ext cx="728551" cy="58965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9" name="Tekstvak 68">
              <a:extLst>
                <a:ext uri="{FF2B5EF4-FFF2-40B4-BE49-F238E27FC236}">
                  <a16:creationId xmlns:a16="http://schemas.microsoft.com/office/drawing/2014/main" id="{70D01576-0C46-4595-8EF2-0C42750CE5D9}"/>
                </a:ext>
              </a:extLst>
            </p:cNvPr>
            <p:cNvSpPr txBox="1"/>
            <p:nvPr/>
          </p:nvSpPr>
          <p:spPr>
            <a:xfrm>
              <a:off x="3675758" y="4675950"/>
              <a:ext cx="728551" cy="58965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1" name="Tekstvak 70">
              <a:extLst>
                <a:ext uri="{FF2B5EF4-FFF2-40B4-BE49-F238E27FC236}">
                  <a16:creationId xmlns:a16="http://schemas.microsoft.com/office/drawing/2014/main" id="{E4192958-AC3F-4BB6-B4C4-6B194087C926}"/>
                </a:ext>
              </a:extLst>
            </p:cNvPr>
            <p:cNvSpPr txBox="1"/>
            <p:nvPr/>
          </p:nvSpPr>
          <p:spPr>
            <a:xfrm>
              <a:off x="1843138" y="4831906"/>
              <a:ext cx="7291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Feeling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1725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0514DD-9F9C-46B9-AB72-C3685688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068-D56B-40CA-9C95-9B8F8F028145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BF8D11-2C26-41B2-8D2F-17446E56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F8F86B-FF93-464B-9988-E0164A2D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pPr/>
              <a:t>5</a:t>
            </a:fld>
            <a:endParaRPr lang="nl-NL" sz="6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7648E51-3598-4D2B-AF32-E6CD3FCCBC07}"/>
              </a:ext>
            </a:extLst>
          </p:cNvPr>
          <p:cNvSpPr txBox="1"/>
          <p:nvPr/>
        </p:nvSpPr>
        <p:spPr>
          <a:xfrm>
            <a:off x="423026" y="95069"/>
            <a:ext cx="8663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4472C4"/>
                </a:solidFill>
              </a:rPr>
              <a:t>Innovation Matrix &lt;subject&gt;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1508A694-D5FD-4C3A-8BDE-28C1992BA410}"/>
              </a:ext>
            </a:extLst>
          </p:cNvPr>
          <p:cNvGrpSpPr/>
          <p:nvPr/>
        </p:nvGrpSpPr>
        <p:grpSpPr>
          <a:xfrm>
            <a:off x="479016" y="945217"/>
            <a:ext cx="11302957" cy="5520911"/>
            <a:chOff x="479016" y="945217"/>
            <a:chExt cx="11302957" cy="5520911"/>
          </a:xfrm>
          <a:solidFill>
            <a:schemeClr val="bg1"/>
          </a:solidFill>
        </p:grpSpPr>
        <p:sp>
          <p:nvSpPr>
            <p:cNvPr id="7" name="Google Shape;520;p73">
              <a:extLst>
                <a:ext uri="{FF2B5EF4-FFF2-40B4-BE49-F238E27FC236}">
                  <a16:creationId xmlns:a16="http://schemas.microsoft.com/office/drawing/2014/main" id="{A610AE0F-DB78-433A-936F-9062F833423D}"/>
                </a:ext>
              </a:extLst>
            </p:cNvPr>
            <p:cNvSpPr/>
            <p:nvPr/>
          </p:nvSpPr>
          <p:spPr>
            <a:xfrm>
              <a:off x="479016" y="945217"/>
              <a:ext cx="5616000" cy="272489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Strategic Innovation</a:t>
              </a:r>
            </a:p>
            <a:p>
              <a:endPara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8" name="Google Shape;519;p73">
              <a:extLst>
                <a:ext uri="{FF2B5EF4-FFF2-40B4-BE49-F238E27FC236}">
                  <a16:creationId xmlns:a16="http://schemas.microsoft.com/office/drawing/2014/main" id="{F69E98EF-F217-4FC8-8370-5EE976C46CA8}"/>
                </a:ext>
              </a:extLst>
            </p:cNvPr>
            <p:cNvSpPr/>
            <p:nvPr/>
          </p:nvSpPr>
          <p:spPr>
            <a:xfrm>
              <a:off x="6165973" y="952950"/>
              <a:ext cx="5616000" cy="272489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Radical Innovation</a:t>
              </a:r>
            </a:p>
            <a:p>
              <a:endParaRPr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0" name="Google Shape;519;p73">
              <a:extLst>
                <a:ext uri="{FF2B5EF4-FFF2-40B4-BE49-F238E27FC236}">
                  <a16:creationId xmlns:a16="http://schemas.microsoft.com/office/drawing/2014/main" id="{DE681BAB-F7F8-404A-8CDB-16F85612B3BE}"/>
                </a:ext>
              </a:extLst>
            </p:cNvPr>
            <p:cNvSpPr/>
            <p:nvPr/>
          </p:nvSpPr>
          <p:spPr>
            <a:xfrm>
              <a:off x="479016" y="3741238"/>
              <a:ext cx="5616000" cy="272489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0"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Incremental Innovation</a:t>
              </a:r>
            </a:p>
            <a:p>
              <a:endParaRPr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1" name="Google Shape;519;p73">
              <a:extLst>
                <a:ext uri="{FF2B5EF4-FFF2-40B4-BE49-F238E27FC236}">
                  <a16:creationId xmlns:a16="http://schemas.microsoft.com/office/drawing/2014/main" id="{D8AA71BB-14EC-4D13-A6C5-0993ED28E0CC}"/>
                </a:ext>
              </a:extLst>
            </p:cNvPr>
            <p:cNvSpPr/>
            <p:nvPr/>
          </p:nvSpPr>
          <p:spPr>
            <a:xfrm>
              <a:off x="6165973" y="3741238"/>
              <a:ext cx="5616000" cy="272489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Disruptive Innovation</a:t>
              </a:r>
            </a:p>
            <a:p>
              <a:endParaRPr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19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3"/>
          <p:cNvSpPr txBox="1">
            <a:spLocks noGrp="1"/>
          </p:cNvSpPr>
          <p:nvPr>
            <p:ph type="title"/>
          </p:nvPr>
        </p:nvSpPr>
        <p:spPr>
          <a:xfrm>
            <a:off x="175433" y="24672"/>
            <a:ext cx="101364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" dirty="0">
                <a:solidFill>
                  <a:srgbClr val="4472C4"/>
                </a:solidFill>
              </a:rPr>
              <a:t>Job Context Canvas</a:t>
            </a:r>
            <a:endParaRPr dirty="0">
              <a:solidFill>
                <a:srgbClr val="4472C4"/>
              </a:solidFill>
            </a:endParaRPr>
          </a:p>
        </p:txBody>
      </p:sp>
      <p:sp>
        <p:nvSpPr>
          <p:cNvPr id="519" name="Google Shape;519;p73"/>
          <p:cNvSpPr/>
          <p:nvPr/>
        </p:nvSpPr>
        <p:spPr>
          <a:xfrm>
            <a:off x="4385186" y="2512128"/>
            <a:ext cx="3952567" cy="3939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Gains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Which benefits result from achieving the Jobs to be Done?]</a:t>
            </a:r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pPr algn="ctr"/>
            <a:endParaRPr dirty="0">
              <a:solidFill>
                <a:schemeClr val="tx1"/>
              </a:solidFill>
              <a:sym typeface="Titillium Web"/>
            </a:endParaRPr>
          </a:p>
        </p:txBody>
      </p:sp>
      <p:sp>
        <p:nvSpPr>
          <p:cNvPr id="520" name="Google Shape;520;p73"/>
          <p:cNvSpPr/>
          <p:nvPr/>
        </p:nvSpPr>
        <p:spPr>
          <a:xfrm>
            <a:off x="269598" y="2528828"/>
            <a:ext cx="3973521" cy="39059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Pains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Describe the pains that occur while trying to achieve the Jobs to be Done]</a:t>
            </a:r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22" name="Google Shape;522;p73"/>
          <p:cNvSpPr/>
          <p:nvPr/>
        </p:nvSpPr>
        <p:spPr>
          <a:xfrm>
            <a:off x="269599" y="827096"/>
            <a:ext cx="8068155" cy="156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Jobs to be done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What progress does he/she want to make?]</a:t>
            </a:r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24" name="Google Shape;524;p73"/>
          <p:cNvSpPr txBox="1"/>
          <p:nvPr/>
        </p:nvSpPr>
        <p:spPr>
          <a:xfrm>
            <a:off x="8479819" y="815080"/>
            <a:ext cx="3437600" cy="56244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algn="ctr">
              <a:defRPr>
                <a:solidFill>
                  <a:srgbClr val="273C10"/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Key learnings: </a:t>
            </a:r>
          </a:p>
          <a:p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We assumed that…</a:t>
            </a:r>
          </a:p>
          <a:p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Based on … we… </a:t>
            </a:r>
          </a:p>
          <a:p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Later we learned that..</a:t>
            </a:r>
          </a:p>
          <a:p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Hence we...</a:t>
            </a:r>
          </a:p>
        </p:txBody>
      </p:sp>
      <p:sp>
        <p:nvSpPr>
          <p:cNvPr id="7" name="Tijdelijke aanduiding voor datum 21">
            <a:extLst>
              <a:ext uri="{FF2B5EF4-FFF2-40B4-BE49-F238E27FC236}">
                <a16:creationId xmlns:a16="http://schemas.microsoft.com/office/drawing/2014/main" id="{C06A6732-6ACA-4439-82C7-14C49E32AFBD}"/>
              </a:ext>
            </a:extLst>
          </p:cNvPr>
          <p:cNvSpPr txBox="1">
            <a:spLocks/>
          </p:cNvSpPr>
          <p:nvPr/>
        </p:nvSpPr>
        <p:spPr>
          <a:xfrm>
            <a:off x="159770" y="6609315"/>
            <a:ext cx="2743200" cy="19468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4-8-2021</a:t>
            </a:fld>
            <a:endParaRPr lang="nl-NL" sz="600" dirty="0"/>
          </a:p>
        </p:txBody>
      </p:sp>
      <p:sp>
        <p:nvSpPr>
          <p:cNvPr id="8" name="Tijdelijke aanduiding voor dianummer 22">
            <a:extLst>
              <a:ext uri="{FF2B5EF4-FFF2-40B4-BE49-F238E27FC236}">
                <a16:creationId xmlns:a16="http://schemas.microsoft.com/office/drawing/2014/main" id="{4C81A8BB-2192-4CBE-8592-EDEDF3D7343A}"/>
              </a:ext>
            </a:extLst>
          </p:cNvPr>
          <p:cNvSpPr txBox="1">
            <a:spLocks/>
          </p:cNvSpPr>
          <p:nvPr/>
        </p:nvSpPr>
        <p:spPr>
          <a:xfrm>
            <a:off x="9303770" y="6609314"/>
            <a:ext cx="2743200" cy="19468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6</a:t>
            </a:fld>
            <a:endParaRPr lang="nl-NL" sz="600" dirty="0"/>
          </a:p>
        </p:txBody>
      </p:sp>
      <p:sp>
        <p:nvSpPr>
          <p:cNvPr id="9" name="Tijdelijke aanduiding voor voettekst 23">
            <a:extLst>
              <a:ext uri="{FF2B5EF4-FFF2-40B4-BE49-F238E27FC236}">
                <a16:creationId xmlns:a16="http://schemas.microsoft.com/office/drawing/2014/main" id="{4B7EC26F-C734-424F-9515-5CC82A96F404}"/>
              </a:ext>
            </a:extLst>
          </p:cNvPr>
          <p:cNvSpPr txBox="1">
            <a:spLocks/>
          </p:cNvSpPr>
          <p:nvPr/>
        </p:nvSpPr>
        <p:spPr>
          <a:xfrm>
            <a:off x="4045970" y="6609314"/>
            <a:ext cx="4114800" cy="19468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74"/>
          <p:cNvSpPr txBox="1">
            <a:spLocks noGrp="1"/>
          </p:cNvSpPr>
          <p:nvPr>
            <p:ph type="title"/>
          </p:nvPr>
        </p:nvSpPr>
        <p:spPr>
          <a:xfrm>
            <a:off x="83903" y="46106"/>
            <a:ext cx="10201325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" dirty="0">
                <a:solidFill>
                  <a:srgbClr val="4472C4"/>
                </a:solidFill>
              </a:rPr>
              <a:t>Job to be done Canvas &lt;subject&gt;</a:t>
            </a:r>
            <a:endParaRPr dirty="0">
              <a:solidFill>
                <a:srgbClr val="4472C4"/>
              </a:solidFill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CD3FEC05-EBE0-4DFB-840D-B5181D52A19F}"/>
              </a:ext>
            </a:extLst>
          </p:cNvPr>
          <p:cNvGrpSpPr/>
          <p:nvPr/>
        </p:nvGrpSpPr>
        <p:grpSpPr>
          <a:xfrm>
            <a:off x="187333" y="695265"/>
            <a:ext cx="11643634" cy="5549902"/>
            <a:chOff x="187333" y="695265"/>
            <a:chExt cx="11643634" cy="5549902"/>
          </a:xfrm>
          <a:solidFill>
            <a:schemeClr val="bg1"/>
          </a:solidFill>
        </p:grpSpPr>
        <p:sp>
          <p:nvSpPr>
            <p:cNvPr id="531" name="Google Shape;531;p74"/>
            <p:cNvSpPr/>
            <p:nvPr/>
          </p:nvSpPr>
          <p:spPr>
            <a:xfrm>
              <a:off x="6084567" y="3905167"/>
              <a:ext cx="5746400" cy="234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Anxiety</a:t>
              </a:r>
              <a:endParaRPr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533" name="Google Shape;533;p74"/>
            <p:cNvSpPr/>
            <p:nvPr/>
          </p:nvSpPr>
          <p:spPr>
            <a:xfrm>
              <a:off x="6084567" y="1448396"/>
              <a:ext cx="5746400" cy="234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Pull</a:t>
              </a:r>
              <a:r>
                <a:rPr lang="nl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 </a:t>
              </a:r>
              <a:br>
                <a:rPr lang="nl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</a:br>
              <a:endParaRPr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534" name="Google Shape;534;p74"/>
            <p:cNvSpPr/>
            <p:nvPr/>
          </p:nvSpPr>
          <p:spPr>
            <a:xfrm>
              <a:off x="187333" y="1458864"/>
              <a:ext cx="5746400" cy="234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Push</a:t>
              </a:r>
            </a:p>
            <a:p>
              <a:r>
                <a:rPr lang="nl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 </a:t>
              </a:r>
              <a:br>
                <a:rPr lang="nl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</a:br>
              <a:endParaRPr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535" name="Google Shape;535;p74"/>
            <p:cNvSpPr/>
            <p:nvPr/>
          </p:nvSpPr>
          <p:spPr>
            <a:xfrm>
              <a:off x="187333" y="3905167"/>
              <a:ext cx="5746400" cy="234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Habits</a:t>
              </a:r>
              <a:br>
                <a:rPr lang="nl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</a:br>
              <a:endParaRPr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536" name="Google Shape;536;p74"/>
            <p:cNvSpPr/>
            <p:nvPr/>
          </p:nvSpPr>
          <p:spPr>
            <a:xfrm>
              <a:off x="187333" y="695265"/>
              <a:ext cx="5746400" cy="644800"/>
            </a:xfrm>
            <a:prstGeom prst="rightArrow">
              <a:avLst>
                <a:gd name="adj1" fmla="val 50000"/>
                <a:gd name="adj2" fmla="val 50736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ctr"/>
            <a:lstStyle/>
            <a:p>
              <a:r>
                <a:rPr lang="nl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Current situation - business as usual</a:t>
              </a:r>
              <a:endParaRPr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37" name="Google Shape;537;p74"/>
            <p:cNvSpPr/>
            <p:nvPr/>
          </p:nvSpPr>
          <p:spPr>
            <a:xfrm flipH="1">
              <a:off x="6084567" y="695265"/>
              <a:ext cx="5746400" cy="644800"/>
            </a:xfrm>
            <a:prstGeom prst="rightArrow">
              <a:avLst>
                <a:gd name="adj1" fmla="val 50000"/>
                <a:gd name="adj2" fmla="val 50736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lang="nl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Future situation - new behavior</a:t>
              </a:r>
              <a:endParaRPr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</p:grpSp>
      <p:sp>
        <p:nvSpPr>
          <p:cNvPr id="10" name="Tijdelijke aanduiding voor datum 21">
            <a:extLst>
              <a:ext uri="{FF2B5EF4-FFF2-40B4-BE49-F238E27FC236}">
                <a16:creationId xmlns:a16="http://schemas.microsoft.com/office/drawing/2014/main" id="{7E1FC4E0-D9BD-48EB-9930-A08FBD71CE2D}"/>
              </a:ext>
            </a:extLst>
          </p:cNvPr>
          <p:cNvSpPr txBox="1">
            <a:spLocks/>
          </p:cNvSpPr>
          <p:nvPr/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4-8-2021</a:t>
            </a:fld>
            <a:endParaRPr lang="nl-NL" sz="600" dirty="0"/>
          </a:p>
        </p:txBody>
      </p:sp>
      <p:sp>
        <p:nvSpPr>
          <p:cNvPr id="11" name="Tijdelijke aanduiding voor dianummer 22">
            <a:extLst>
              <a:ext uri="{FF2B5EF4-FFF2-40B4-BE49-F238E27FC236}">
                <a16:creationId xmlns:a16="http://schemas.microsoft.com/office/drawing/2014/main" id="{3D28F623-D766-4C06-A7D5-37E08FC49C23}"/>
              </a:ext>
            </a:extLst>
          </p:cNvPr>
          <p:cNvSpPr txBox="1">
            <a:spLocks/>
          </p:cNvSpPr>
          <p:nvPr/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7</a:t>
            </a:fld>
            <a:endParaRPr lang="nl-NL" sz="600" dirty="0"/>
          </a:p>
        </p:txBody>
      </p:sp>
      <p:sp>
        <p:nvSpPr>
          <p:cNvPr id="12" name="Tijdelijke aanduiding voor voettekst 23">
            <a:extLst>
              <a:ext uri="{FF2B5EF4-FFF2-40B4-BE49-F238E27FC236}">
                <a16:creationId xmlns:a16="http://schemas.microsoft.com/office/drawing/2014/main" id="{40D2B0F2-BFBE-43D9-B71B-DD7C22BA0089}"/>
              </a:ext>
            </a:extLst>
          </p:cNvPr>
          <p:cNvSpPr txBox="1">
            <a:spLocks/>
          </p:cNvSpPr>
          <p:nvPr/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/>
              <a:t>Hans Rood</a:t>
            </a:r>
            <a:endParaRPr lang="nl-NL" sz="6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21E482B-2669-4097-A6B3-F5CE8828E540}"/>
              </a:ext>
            </a:extLst>
          </p:cNvPr>
          <p:cNvSpPr txBox="1"/>
          <p:nvPr/>
        </p:nvSpPr>
        <p:spPr>
          <a:xfrm>
            <a:off x="9266902" y="6290012"/>
            <a:ext cx="26989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https://www.redharbour.nl/Job-to-be-Done-UK/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19;p70">
            <a:extLst>
              <a:ext uri="{FF2B5EF4-FFF2-40B4-BE49-F238E27FC236}">
                <a16:creationId xmlns:a16="http://schemas.microsoft.com/office/drawing/2014/main" id="{04CA585A-DC3D-436F-8CB9-A511AD8E7199}"/>
              </a:ext>
            </a:extLst>
          </p:cNvPr>
          <p:cNvSpPr txBox="1">
            <a:spLocks/>
          </p:cNvSpPr>
          <p:nvPr/>
        </p:nvSpPr>
        <p:spPr>
          <a:xfrm>
            <a:off x="12034" y="69385"/>
            <a:ext cx="873429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472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LEAN Canvas &lt;subject&gt;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7" name="Google Shape;584;p76">
            <a:extLst>
              <a:ext uri="{FF2B5EF4-FFF2-40B4-BE49-F238E27FC236}">
                <a16:creationId xmlns:a16="http://schemas.microsoft.com/office/drawing/2014/main" id="{45C426FE-7026-4B50-9585-DB0AFED29AF2}"/>
              </a:ext>
            </a:extLst>
          </p:cNvPr>
          <p:cNvSpPr/>
          <p:nvPr/>
        </p:nvSpPr>
        <p:spPr>
          <a:xfrm>
            <a:off x="201600" y="958851"/>
            <a:ext cx="2268000" cy="3485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Problem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[List your top 3 problems]</a:t>
            </a:r>
          </a:p>
          <a:p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8" name="Google Shape;587;p76">
            <a:extLst>
              <a:ext uri="{FF2B5EF4-FFF2-40B4-BE49-F238E27FC236}">
                <a16:creationId xmlns:a16="http://schemas.microsoft.com/office/drawing/2014/main" id="{B9153636-030F-4DEC-9B53-CE83A3B93670}"/>
              </a:ext>
            </a:extLst>
          </p:cNvPr>
          <p:cNvSpPr/>
          <p:nvPr/>
        </p:nvSpPr>
        <p:spPr>
          <a:xfrm>
            <a:off x="2551597" y="963972"/>
            <a:ext cx="2268000" cy="171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Solution</a:t>
            </a:r>
          </a:p>
          <a:p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[Outline a solutions for each problem]</a:t>
            </a:r>
          </a:p>
          <a:p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9" name="Google Shape;586;p76">
            <a:extLst>
              <a:ext uri="{FF2B5EF4-FFF2-40B4-BE49-F238E27FC236}">
                <a16:creationId xmlns:a16="http://schemas.microsoft.com/office/drawing/2014/main" id="{C3ABFE55-DD15-4AD7-B817-EC167F54D74D}"/>
              </a:ext>
            </a:extLst>
          </p:cNvPr>
          <p:cNvSpPr/>
          <p:nvPr/>
        </p:nvSpPr>
        <p:spPr>
          <a:xfrm>
            <a:off x="2551597" y="2734180"/>
            <a:ext cx="2268000" cy="171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Key Metrics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[List the key numbers that tell you how you are doing]</a:t>
            </a:r>
          </a:p>
          <a:p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10" name="Google Shape;584;p76">
            <a:extLst>
              <a:ext uri="{FF2B5EF4-FFF2-40B4-BE49-F238E27FC236}">
                <a16:creationId xmlns:a16="http://schemas.microsoft.com/office/drawing/2014/main" id="{CD7A465A-1E06-4DE8-ABC5-41E8239B82D8}"/>
              </a:ext>
            </a:extLst>
          </p:cNvPr>
          <p:cNvSpPr/>
          <p:nvPr/>
        </p:nvSpPr>
        <p:spPr>
          <a:xfrm>
            <a:off x="4892069" y="960803"/>
            <a:ext cx="2268000" cy="3485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Unique Value Proposition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[Single, clear, compelling message that turns an unaware visitor in an interested prospect]</a:t>
            </a:r>
          </a:p>
          <a:p>
            <a:endParaRPr lang="nl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 SemiBold"/>
            </a:endParaRPr>
          </a:p>
        </p:txBody>
      </p:sp>
      <p:sp>
        <p:nvSpPr>
          <p:cNvPr id="11" name="Google Shape;587;p76">
            <a:extLst>
              <a:ext uri="{FF2B5EF4-FFF2-40B4-BE49-F238E27FC236}">
                <a16:creationId xmlns:a16="http://schemas.microsoft.com/office/drawing/2014/main" id="{FC6565D1-B249-4E5C-8794-BA3DBD5C769A}"/>
              </a:ext>
            </a:extLst>
          </p:cNvPr>
          <p:cNvSpPr/>
          <p:nvPr/>
        </p:nvSpPr>
        <p:spPr>
          <a:xfrm>
            <a:off x="7232541" y="958851"/>
            <a:ext cx="2268000" cy="171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/>
          <a:p>
            <a:r>
              <a:rPr lang="nl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Unfair Advantage</a:t>
            </a:r>
          </a:p>
          <a:p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[Something that can’t be copied or bought]</a:t>
            </a:r>
          </a:p>
          <a:p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12" name="Google Shape;591;p76">
            <a:extLst>
              <a:ext uri="{FF2B5EF4-FFF2-40B4-BE49-F238E27FC236}">
                <a16:creationId xmlns:a16="http://schemas.microsoft.com/office/drawing/2014/main" id="{E28A8F0D-419E-4A6E-B46D-990B3D8DA15A}"/>
              </a:ext>
            </a:extLst>
          </p:cNvPr>
          <p:cNvSpPr txBox="1"/>
          <p:nvPr/>
        </p:nvSpPr>
        <p:spPr>
          <a:xfrm>
            <a:off x="9573013" y="958851"/>
            <a:ext cx="2204778" cy="3485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>
            <a:defPPr>
              <a:defRPr lang="nl-NL"/>
            </a:defPPr>
            <a:lvl1pPr algn="ctr">
              <a:defRPr>
                <a:solidFill>
                  <a:srgbClr val="C00000"/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Cost Structure</a:t>
            </a:r>
          </a:p>
          <a:p>
            <a:pPr algn="l"/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[List your fixed and variable costs for e.g. running the business, overhead, development, etc.]</a:t>
            </a:r>
          </a:p>
          <a:p>
            <a:pPr algn="l"/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13" name="Google Shape;591;p76">
            <a:extLst>
              <a:ext uri="{FF2B5EF4-FFF2-40B4-BE49-F238E27FC236}">
                <a16:creationId xmlns:a16="http://schemas.microsoft.com/office/drawing/2014/main" id="{0D7E452C-79BE-487B-A556-CB6888A49BCE}"/>
              </a:ext>
            </a:extLst>
          </p:cNvPr>
          <p:cNvSpPr txBox="1"/>
          <p:nvPr/>
        </p:nvSpPr>
        <p:spPr>
          <a:xfrm>
            <a:off x="6185894" y="4520886"/>
            <a:ext cx="5591897" cy="19861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nl-NL"/>
            </a:defPPr>
            <a:lvl1pPr>
              <a:defRPr>
                <a:solidFill>
                  <a:srgbClr val="B489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Revenue Streams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[List your sources of revenu]</a:t>
            </a:r>
          </a:p>
          <a:p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14" name="Google Shape;586;p76">
            <a:extLst>
              <a:ext uri="{FF2B5EF4-FFF2-40B4-BE49-F238E27FC236}">
                <a16:creationId xmlns:a16="http://schemas.microsoft.com/office/drawing/2014/main" id="{774A14FC-7FA2-42CD-B0A3-BAF47C87CCD6}"/>
              </a:ext>
            </a:extLst>
          </p:cNvPr>
          <p:cNvSpPr/>
          <p:nvPr/>
        </p:nvSpPr>
        <p:spPr>
          <a:xfrm>
            <a:off x="7232541" y="2743605"/>
            <a:ext cx="2268000" cy="171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Channels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[How are yout going to reach your customers]</a:t>
            </a:r>
            <a:endParaRPr lang="nl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endParaRPr lang="nl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 SemiBold"/>
            </a:endParaRPr>
          </a:p>
        </p:txBody>
      </p:sp>
      <p:sp>
        <p:nvSpPr>
          <p:cNvPr id="15" name="Google Shape;584;p76">
            <a:extLst>
              <a:ext uri="{FF2B5EF4-FFF2-40B4-BE49-F238E27FC236}">
                <a16:creationId xmlns:a16="http://schemas.microsoft.com/office/drawing/2014/main" id="{E05A2774-3C77-4A34-B4A1-E5E77846CFA3}"/>
              </a:ext>
            </a:extLst>
          </p:cNvPr>
          <p:cNvSpPr/>
          <p:nvPr/>
        </p:nvSpPr>
        <p:spPr>
          <a:xfrm>
            <a:off x="201600" y="4524375"/>
            <a:ext cx="5894400" cy="19661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Customer Segments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[List your target customers]</a:t>
            </a:r>
          </a:p>
          <a:p>
            <a:endParaRPr lang="nl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 SemiBold"/>
            </a:endParaRPr>
          </a:p>
        </p:txBody>
      </p:sp>
      <p:sp>
        <p:nvSpPr>
          <p:cNvPr id="19" name="Tijdelijke aanduiding voor datum 21">
            <a:extLst>
              <a:ext uri="{FF2B5EF4-FFF2-40B4-BE49-F238E27FC236}">
                <a16:creationId xmlns:a16="http://schemas.microsoft.com/office/drawing/2014/main" id="{795C6B20-24F8-46BE-B5F2-F86D2A4CEAB6}"/>
              </a:ext>
            </a:extLst>
          </p:cNvPr>
          <p:cNvSpPr txBox="1">
            <a:spLocks/>
          </p:cNvSpPr>
          <p:nvPr/>
        </p:nvSpPr>
        <p:spPr>
          <a:xfrm>
            <a:off x="159770" y="6585025"/>
            <a:ext cx="2743200" cy="223093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4-8-2021</a:t>
            </a:fld>
            <a:endParaRPr lang="nl-NL" sz="600" dirty="0"/>
          </a:p>
        </p:txBody>
      </p:sp>
      <p:sp>
        <p:nvSpPr>
          <p:cNvPr id="20" name="Tijdelijke aanduiding voor dianummer 22">
            <a:extLst>
              <a:ext uri="{FF2B5EF4-FFF2-40B4-BE49-F238E27FC236}">
                <a16:creationId xmlns:a16="http://schemas.microsoft.com/office/drawing/2014/main" id="{482E4679-622D-41B1-A4A2-F8A674730382}"/>
              </a:ext>
            </a:extLst>
          </p:cNvPr>
          <p:cNvSpPr txBox="1">
            <a:spLocks/>
          </p:cNvSpPr>
          <p:nvPr/>
        </p:nvSpPr>
        <p:spPr>
          <a:xfrm>
            <a:off x="9303770" y="6585025"/>
            <a:ext cx="2743200" cy="223093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8</a:t>
            </a:fld>
            <a:endParaRPr lang="nl-NL" sz="600" dirty="0"/>
          </a:p>
        </p:txBody>
      </p:sp>
      <p:sp>
        <p:nvSpPr>
          <p:cNvPr id="21" name="Tijdelijke aanduiding voor voettekst 23">
            <a:extLst>
              <a:ext uri="{FF2B5EF4-FFF2-40B4-BE49-F238E27FC236}">
                <a16:creationId xmlns:a16="http://schemas.microsoft.com/office/drawing/2014/main" id="{F6055C51-D8D8-411D-A5FF-73F03D9E1CD8}"/>
              </a:ext>
            </a:extLst>
          </p:cNvPr>
          <p:cNvSpPr txBox="1">
            <a:spLocks/>
          </p:cNvSpPr>
          <p:nvPr/>
        </p:nvSpPr>
        <p:spPr>
          <a:xfrm>
            <a:off x="4045970" y="6585025"/>
            <a:ext cx="4114800" cy="223093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</p:spTree>
    <p:extLst>
      <p:ext uri="{BB962C8B-B14F-4D97-AF65-F5344CB8AC3E}">
        <p14:creationId xmlns:p14="http://schemas.microsoft.com/office/powerpoint/2010/main" val="219119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44A46A-0BAC-43D7-BF55-692DA75D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068-D56B-40CA-9C95-9B8F8F02814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298724-02B4-4D58-84A5-D2DDD47A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3514AD-6134-4FE4-85E4-D7A3FBC9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9</a:t>
            </a:fld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FDF014A-747F-4415-BE85-93155641C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8" y="49162"/>
            <a:ext cx="10746532" cy="799590"/>
          </a:xfrm>
        </p:spPr>
        <p:txBody>
          <a:bodyPr/>
          <a:lstStyle/>
          <a:p>
            <a:r>
              <a:rPr lang="en-US" dirty="0"/>
              <a:t>Persona &lt;description&gt;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F60016E6-EC77-47D4-B897-FA321AF9B938}"/>
              </a:ext>
            </a:extLst>
          </p:cNvPr>
          <p:cNvGrpSpPr/>
          <p:nvPr/>
        </p:nvGrpSpPr>
        <p:grpSpPr>
          <a:xfrm>
            <a:off x="159770" y="933777"/>
            <a:ext cx="11641644" cy="5570053"/>
            <a:chOff x="201600" y="987424"/>
            <a:chExt cx="11641644" cy="5570053"/>
          </a:xfrm>
          <a:solidFill>
            <a:schemeClr val="bg1"/>
          </a:solidFill>
        </p:grpSpPr>
        <p:sp>
          <p:nvSpPr>
            <p:cNvPr id="10" name="Google Shape;584;p76">
              <a:extLst>
                <a:ext uri="{FF2B5EF4-FFF2-40B4-BE49-F238E27FC236}">
                  <a16:creationId xmlns:a16="http://schemas.microsoft.com/office/drawing/2014/main" id="{49BBCF7D-A881-4A36-928D-CDBD6E2D0D87}"/>
                </a:ext>
              </a:extLst>
            </p:cNvPr>
            <p:cNvSpPr/>
            <p:nvPr/>
          </p:nvSpPr>
          <p:spPr>
            <a:xfrm>
              <a:off x="201600" y="987426"/>
              <a:ext cx="2844000" cy="180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Demographics</a:t>
              </a:r>
            </a:p>
            <a:p>
              <a:endParaRPr lang="nl" sz="10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11" name="Google Shape;587;p76">
              <a:extLst>
                <a:ext uri="{FF2B5EF4-FFF2-40B4-BE49-F238E27FC236}">
                  <a16:creationId xmlns:a16="http://schemas.microsoft.com/office/drawing/2014/main" id="{809B6851-292B-4A99-B41A-DADA833632C3}"/>
                </a:ext>
              </a:extLst>
            </p:cNvPr>
            <p:cNvSpPr/>
            <p:nvPr/>
          </p:nvSpPr>
          <p:spPr>
            <a:xfrm>
              <a:off x="3131949" y="987425"/>
              <a:ext cx="2844000" cy="180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en-US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Personality</a:t>
              </a:r>
            </a:p>
            <a:p>
              <a:endParaRPr lang="en-US" sz="1000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2" name="Google Shape;586;p76">
              <a:extLst>
                <a:ext uri="{FF2B5EF4-FFF2-40B4-BE49-F238E27FC236}">
                  <a16:creationId xmlns:a16="http://schemas.microsoft.com/office/drawing/2014/main" id="{FE5D0A1F-5ACB-4FC6-86BC-E14B274CFACE}"/>
                </a:ext>
              </a:extLst>
            </p:cNvPr>
            <p:cNvSpPr/>
            <p:nvPr/>
          </p:nvSpPr>
          <p:spPr>
            <a:xfrm>
              <a:off x="6057900" y="987425"/>
              <a:ext cx="2844000" cy="180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Motivations</a:t>
              </a:r>
            </a:p>
            <a:p>
              <a:endParaRPr lang="nl" sz="10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13" name="Google Shape;604;p77">
              <a:extLst>
                <a:ext uri="{FF2B5EF4-FFF2-40B4-BE49-F238E27FC236}">
                  <a16:creationId xmlns:a16="http://schemas.microsoft.com/office/drawing/2014/main" id="{C2A867A4-090E-4FE1-9142-61E6E776490A}"/>
                </a:ext>
              </a:extLst>
            </p:cNvPr>
            <p:cNvSpPr/>
            <p:nvPr/>
          </p:nvSpPr>
          <p:spPr>
            <a:xfrm>
              <a:off x="8999244" y="987424"/>
              <a:ext cx="2844000" cy="180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Preferred Channel</a:t>
              </a:r>
            </a:p>
            <a:p>
              <a:endParaRPr sz="1000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pPr algn="ctr"/>
              <a:endParaRPr sz="1200" dirty="0">
                <a:solidFill>
                  <a:srgbClr val="273C10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  <p:sp>
          <p:nvSpPr>
            <p:cNvPr id="14" name="Google Shape;587;p76">
              <a:extLst>
                <a:ext uri="{FF2B5EF4-FFF2-40B4-BE49-F238E27FC236}">
                  <a16:creationId xmlns:a16="http://schemas.microsoft.com/office/drawing/2014/main" id="{E3241FDC-B371-4BCB-9361-7F21A885A139}"/>
                </a:ext>
              </a:extLst>
            </p:cNvPr>
            <p:cNvSpPr/>
            <p:nvPr/>
          </p:nvSpPr>
          <p:spPr>
            <a:xfrm>
              <a:off x="218249" y="2872452"/>
              <a:ext cx="2843999" cy="180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-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Interest</a:t>
              </a:r>
            </a:p>
            <a:p>
              <a:endParaRPr lang="nl-NL" sz="10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5" name="Google Shape;591;p76">
              <a:extLst>
                <a:ext uri="{FF2B5EF4-FFF2-40B4-BE49-F238E27FC236}">
                  <a16:creationId xmlns:a16="http://schemas.microsoft.com/office/drawing/2014/main" id="{F3AFDB79-B52E-43AA-9B42-4DA4B2ACE006}"/>
                </a:ext>
              </a:extLst>
            </p:cNvPr>
            <p:cNvSpPr txBox="1"/>
            <p:nvPr/>
          </p:nvSpPr>
          <p:spPr>
            <a:xfrm>
              <a:off x="3131949" y="2872452"/>
              <a:ext cx="4469001" cy="180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nl-NL"/>
              </a:defPPr>
              <a:lvl1pPr>
                <a:defRPr>
                  <a:solidFill>
                    <a:srgbClr val="B48900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Goals</a:t>
              </a:r>
            </a:p>
            <a:p>
              <a:endParaRPr lang="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6" name="Google Shape;591;p76">
              <a:extLst>
                <a:ext uri="{FF2B5EF4-FFF2-40B4-BE49-F238E27FC236}">
                  <a16:creationId xmlns:a16="http://schemas.microsoft.com/office/drawing/2014/main" id="{F2F77FC7-3AAF-4E08-9390-F5C868248AA2}"/>
                </a:ext>
              </a:extLst>
            </p:cNvPr>
            <p:cNvSpPr txBox="1"/>
            <p:nvPr/>
          </p:nvSpPr>
          <p:spPr>
            <a:xfrm>
              <a:off x="7689701" y="2872452"/>
              <a:ext cx="4146946" cy="180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nl-NL"/>
              </a:defPPr>
              <a:lvl1pPr>
                <a:defRPr>
                  <a:solidFill>
                    <a:srgbClr val="FF6699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Pains</a:t>
              </a:r>
            </a:p>
            <a:p>
              <a:endParaRPr lang="nl" sz="1000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dirty="0">
                <a:sym typeface="Titillium Web"/>
              </a:endParaRPr>
            </a:p>
          </p:txBody>
        </p:sp>
        <p:sp>
          <p:nvSpPr>
            <p:cNvPr id="17" name="Google Shape;584;p76">
              <a:extLst>
                <a:ext uri="{FF2B5EF4-FFF2-40B4-BE49-F238E27FC236}">
                  <a16:creationId xmlns:a16="http://schemas.microsoft.com/office/drawing/2014/main" id="{D5456358-EDAB-4D65-93FC-7663A1225250}"/>
                </a:ext>
              </a:extLst>
            </p:cNvPr>
            <p:cNvSpPr/>
            <p:nvPr/>
          </p:nvSpPr>
          <p:spPr>
            <a:xfrm>
              <a:off x="218249" y="4757477"/>
              <a:ext cx="2844000" cy="180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Quote</a:t>
              </a:r>
            </a:p>
            <a:p>
              <a:endParaRPr lang="nl" sz="1000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  <a:p>
              <a:endParaRPr lang="nl" sz="1200" dirty="0">
                <a:solidFill>
                  <a:srgbClr val="0099CC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  <p:sp>
          <p:nvSpPr>
            <p:cNvPr id="18" name="Google Shape;586;p76">
              <a:extLst>
                <a:ext uri="{FF2B5EF4-FFF2-40B4-BE49-F238E27FC236}">
                  <a16:creationId xmlns:a16="http://schemas.microsoft.com/office/drawing/2014/main" id="{4CFA1B54-011F-417E-90F1-F32A991341BA}"/>
                </a:ext>
              </a:extLst>
            </p:cNvPr>
            <p:cNvSpPr/>
            <p:nvPr/>
          </p:nvSpPr>
          <p:spPr>
            <a:xfrm>
              <a:off x="8999244" y="4757477"/>
              <a:ext cx="2844000" cy="180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Deal Breaker</a:t>
              </a:r>
            </a:p>
            <a:p>
              <a:endParaRPr lang="nl" sz="1000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  <a:p>
              <a:endParaRPr lang="nl" dirty="0">
                <a:solidFill>
                  <a:srgbClr val="CC3300"/>
                </a:solidFill>
                <a:latin typeface="Bahnschrift" panose="020B0502040204020203" pitchFamily="34" charset="0"/>
                <a:sym typeface="Titillium Web SemiBold"/>
              </a:endParaRPr>
            </a:p>
            <a:p>
              <a:endParaRPr dirty="0">
                <a:solidFill>
                  <a:srgbClr val="CC3300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9" name="Google Shape;587;p76">
              <a:extLst>
                <a:ext uri="{FF2B5EF4-FFF2-40B4-BE49-F238E27FC236}">
                  <a16:creationId xmlns:a16="http://schemas.microsoft.com/office/drawing/2014/main" id="{7C76AEDA-1584-4149-B1E4-29AECEE45A24}"/>
                </a:ext>
              </a:extLst>
            </p:cNvPr>
            <p:cNvSpPr/>
            <p:nvPr/>
          </p:nvSpPr>
          <p:spPr>
            <a:xfrm>
              <a:off x="3131949" y="4757477"/>
              <a:ext cx="2844000" cy="180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en-US" dirty="0">
                  <a:solidFill>
                    <a:srgbClr val="401C58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Key Reason to Buy</a:t>
              </a:r>
            </a:p>
            <a:p>
              <a:endParaRPr lang="en-US" sz="1000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20" name="Google Shape;586;p76">
              <a:extLst>
                <a:ext uri="{FF2B5EF4-FFF2-40B4-BE49-F238E27FC236}">
                  <a16:creationId xmlns:a16="http://schemas.microsoft.com/office/drawing/2014/main" id="{CD12882E-DADB-4125-9179-DD082A6B331C}"/>
                </a:ext>
              </a:extLst>
            </p:cNvPr>
            <p:cNvSpPr/>
            <p:nvPr/>
          </p:nvSpPr>
          <p:spPr>
            <a:xfrm>
              <a:off x="6057900" y="4757477"/>
              <a:ext cx="2844000" cy="180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Deal Maker</a:t>
              </a:r>
            </a:p>
            <a:p>
              <a:endParaRPr lang="nl" sz="1000" dirty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</p:grpSp>
      <p:sp>
        <p:nvSpPr>
          <p:cNvPr id="21" name="Tekstvak 20">
            <a:extLst>
              <a:ext uri="{FF2B5EF4-FFF2-40B4-BE49-F238E27FC236}">
                <a16:creationId xmlns:a16="http://schemas.microsoft.com/office/drawing/2014/main" id="{0AC64733-B45F-4833-850B-771A9B275B9F}"/>
              </a:ext>
            </a:extLst>
          </p:cNvPr>
          <p:cNvSpPr txBox="1"/>
          <p:nvPr/>
        </p:nvSpPr>
        <p:spPr>
          <a:xfrm>
            <a:off x="9609515" y="6545409"/>
            <a:ext cx="239140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https://www.redharbour.nl/Personas-UK/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9811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8662850A-4CA3-4ED0-8C05-B8B86F2CB63B}" vid="{BD41646E-96A8-4BF8-AE72-3131486390E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 White Background</Template>
  <TotalTime>33</TotalTime>
  <Words>888</Words>
  <Application>Microsoft Office PowerPoint</Application>
  <PresentationFormat>Breedbeeld</PresentationFormat>
  <Paragraphs>236</Paragraphs>
  <Slides>14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2" baseType="lpstr">
      <vt:lpstr>Arial</vt:lpstr>
      <vt:lpstr>Bahnschrift</vt:lpstr>
      <vt:lpstr>Calibri</vt:lpstr>
      <vt:lpstr>Open Sans</vt:lpstr>
      <vt:lpstr>Titillium Web Light</vt:lpstr>
      <vt:lpstr>Verdana</vt:lpstr>
      <vt:lpstr>Wingdings</vt:lpstr>
      <vt:lpstr>Kantoorthema</vt:lpstr>
      <vt:lpstr>PowerPoint-presentatie</vt:lpstr>
      <vt:lpstr>Business Model Canvas (BMC)</vt:lpstr>
      <vt:lpstr>PowerPoint-presentatie</vt:lpstr>
      <vt:lpstr>Customer Journey &lt;description&gt;</vt:lpstr>
      <vt:lpstr>PowerPoint-presentatie</vt:lpstr>
      <vt:lpstr>Job Context Canvas</vt:lpstr>
      <vt:lpstr>Job to be done Canvas &lt;subject&gt;</vt:lpstr>
      <vt:lpstr>PowerPoint-presentatie</vt:lpstr>
      <vt:lpstr>Persona &lt;description&gt;</vt:lpstr>
      <vt:lpstr>Problem Statement &lt;decription&gt; </vt:lpstr>
      <vt:lpstr>Risky Assumptions &lt;description&gt;</vt:lpstr>
      <vt:lpstr>PowerPoint-presentatie</vt:lpstr>
      <vt:lpstr>Value Map Canvas &lt;subject&gt;</vt:lpstr>
      <vt:lpstr>Value Proposition &lt;description&gt;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Hans Rood</dc:creator>
  <cp:lastModifiedBy>Hans Rood</cp:lastModifiedBy>
  <cp:revision>3</cp:revision>
  <dcterms:created xsi:type="dcterms:W3CDTF">2021-07-28T12:32:40Z</dcterms:created>
  <dcterms:modified xsi:type="dcterms:W3CDTF">2021-08-04T06:05:16Z</dcterms:modified>
</cp:coreProperties>
</file>